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327" r:id="rId3"/>
    <p:sldId id="322" r:id="rId4"/>
    <p:sldId id="308" r:id="rId5"/>
    <p:sldId id="333" r:id="rId6"/>
    <p:sldId id="323" r:id="rId7"/>
    <p:sldId id="366" r:id="rId8"/>
    <p:sldId id="367" r:id="rId9"/>
    <p:sldId id="374" r:id="rId10"/>
    <p:sldId id="344" r:id="rId11"/>
    <p:sldId id="373" r:id="rId12"/>
    <p:sldId id="372" r:id="rId13"/>
    <p:sldId id="339" r:id="rId1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ED0122-AC01-4998-8253-DB5CDDA56391}">
          <p14:sldIdLst>
            <p14:sldId id="256"/>
            <p14:sldId id="327"/>
            <p14:sldId id="322"/>
            <p14:sldId id="308"/>
            <p14:sldId id="333"/>
            <p14:sldId id="323"/>
            <p14:sldId id="366"/>
            <p14:sldId id="367"/>
            <p14:sldId id="374"/>
            <p14:sldId id="344"/>
            <p14:sldId id="373"/>
            <p14:sldId id="372"/>
            <p14:sldId id="339"/>
          </p14:sldIdLst>
        </p14:section>
        <p14:section name="Untitled Section" id="{8B5D4A6D-C27E-4850-A447-BF23AD2DF7EC}">
          <p14:sldIdLst/>
        </p14:section>
        <p14:section name="EXTRA SLIDES" id="{419DBCAE-7BDC-4628-9257-7FACFA1E4E0A}">
          <p14:sldIdLst/>
        </p14:section>
        <p14:section name="Untitled Section" id="{3C5107F4-4362-48DE-9CE2-5280720DF06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8"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492"/>
    <a:srgbClr val="80A09D"/>
    <a:srgbClr val="CC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929" autoAdjust="0"/>
    <p:restoredTop sz="91468" autoAdjust="0"/>
  </p:normalViewPr>
  <p:slideViewPr>
    <p:cSldViewPr>
      <p:cViewPr varScale="1">
        <p:scale>
          <a:sx n="87" d="100"/>
          <a:sy n="87" d="100"/>
        </p:scale>
        <p:origin x="2616" y="192"/>
      </p:cViewPr>
      <p:guideLst>
        <p:guide orient="horz" pos="2160"/>
        <p:guide pos="2880"/>
      </p:guideLst>
    </p:cSldViewPr>
  </p:slideViewPr>
  <p:outlineViewPr>
    <p:cViewPr>
      <p:scale>
        <a:sx n="33" d="100"/>
        <a:sy n="33" d="100"/>
      </p:scale>
      <p:origin x="-16" y="0"/>
    </p:cViewPr>
  </p:outlineViewPr>
  <p:notesTextViewPr>
    <p:cViewPr>
      <p:scale>
        <a:sx n="1" d="1"/>
        <a:sy n="1" d="1"/>
      </p:scale>
      <p:origin x="0" y="0"/>
    </p:cViewPr>
  </p:notesTextViewPr>
  <p:sorterViewPr>
    <p:cViewPr>
      <p:scale>
        <a:sx n="170" d="100"/>
        <a:sy n="170" d="100"/>
      </p:scale>
      <p:origin x="0" y="7624"/>
    </p:cViewPr>
  </p:sorterViewPr>
  <p:notesViewPr>
    <p:cSldViewPr>
      <p:cViewPr>
        <p:scale>
          <a:sx n="170" d="100"/>
          <a:sy n="170" d="100"/>
        </p:scale>
        <p:origin x="-1072" y="144"/>
      </p:cViewPr>
      <p:guideLst>
        <p:guide orient="horz" pos="2948"/>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9" y="1"/>
            <a:ext cx="3067050" cy="468313"/>
          </a:xfrm>
          <a:prstGeom prst="rect">
            <a:avLst/>
          </a:prstGeom>
        </p:spPr>
        <p:txBody>
          <a:bodyPr vert="horz" lIns="91440" tIns="45720" rIns="91440" bIns="45720" rtlCol="0"/>
          <a:lstStyle>
            <a:lvl1pPr algn="r">
              <a:defRPr sz="1200"/>
            </a:lvl1pPr>
          </a:lstStyle>
          <a:p>
            <a:fld id="{B33A9EBE-A5B5-41D1-A90F-EC0635CF5F93}" type="datetime1">
              <a:rPr lang="en-US" smtClean="0"/>
              <a:t>6/22/18</a:t>
            </a:fld>
            <a:endParaRPr lang="en-US" dirty="0"/>
          </a:p>
        </p:txBody>
      </p:sp>
      <p:sp>
        <p:nvSpPr>
          <p:cNvPr id="4" name="Footer Placeholder 3"/>
          <p:cNvSpPr>
            <a:spLocks noGrp="1"/>
          </p:cNvSpPr>
          <p:nvPr>
            <p:ph type="ftr" sz="quarter" idx="2"/>
          </p:nvPr>
        </p:nvSpPr>
        <p:spPr>
          <a:xfrm>
            <a:off x="1" y="8893177"/>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9" y="8893177"/>
            <a:ext cx="3067050" cy="468313"/>
          </a:xfrm>
          <a:prstGeom prst="rect">
            <a:avLst/>
          </a:prstGeom>
        </p:spPr>
        <p:txBody>
          <a:bodyPr vert="horz" lIns="91440" tIns="45720" rIns="91440" bIns="45720" rtlCol="0" anchor="b"/>
          <a:lstStyle>
            <a:lvl1pPr algn="r">
              <a:defRPr sz="1200"/>
            </a:lvl1pPr>
          </a:lstStyle>
          <a:p>
            <a:fld id="{255E1F90-D3CE-4E25-BD9E-150E15B1A655}" type="slidenum">
              <a:rPr lang="en-US" smtClean="0"/>
              <a:t>‹#›</a:t>
            </a:fld>
            <a:endParaRPr lang="en-US" dirty="0"/>
          </a:p>
        </p:txBody>
      </p:sp>
    </p:spTree>
    <p:extLst>
      <p:ext uri="{BB962C8B-B14F-4D97-AF65-F5344CB8AC3E}">
        <p14:creationId xmlns:p14="http://schemas.microsoft.com/office/powerpoint/2010/main" val="1382722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8" y="0"/>
            <a:ext cx="3066733" cy="468154"/>
          </a:xfrm>
          <a:prstGeom prst="rect">
            <a:avLst/>
          </a:prstGeom>
        </p:spPr>
        <p:txBody>
          <a:bodyPr vert="horz" lIns="93936" tIns="46968" rIns="93936" bIns="46968" rtlCol="0"/>
          <a:lstStyle>
            <a:lvl1pPr algn="r">
              <a:defRPr sz="1200"/>
            </a:lvl1pPr>
          </a:lstStyle>
          <a:p>
            <a:fld id="{C60BEEB4-6B61-4898-957F-938DA2B8BDA5}" type="datetime1">
              <a:rPr lang="en-US" smtClean="0"/>
              <a:t>6/22/18</a:t>
            </a:fld>
            <a:endParaRPr lang="en-US" dirty="0"/>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8" y="8893296"/>
            <a:ext cx="3066733" cy="468154"/>
          </a:xfrm>
          <a:prstGeom prst="rect">
            <a:avLst/>
          </a:prstGeom>
        </p:spPr>
        <p:txBody>
          <a:bodyPr vert="horz" lIns="93936" tIns="46968" rIns="93936" bIns="46968" rtlCol="0" anchor="b"/>
          <a:lstStyle>
            <a:lvl1pPr algn="r">
              <a:defRPr sz="1200"/>
            </a:lvl1pPr>
          </a:lstStyle>
          <a:p>
            <a:fld id="{25802DBE-85D9-4DB5-8099-BA1BED955518}" type="slidenum">
              <a:rPr lang="en-US" smtClean="0"/>
              <a:t>‹#›</a:t>
            </a:fld>
            <a:endParaRPr lang="en-US" dirty="0"/>
          </a:p>
        </p:txBody>
      </p:sp>
    </p:spTree>
    <p:extLst>
      <p:ext uri="{BB962C8B-B14F-4D97-AF65-F5344CB8AC3E}">
        <p14:creationId xmlns:p14="http://schemas.microsoft.com/office/powerpoint/2010/main" val="6871443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02DBE-85D9-4DB5-8099-BA1BED955518}" type="slidenum">
              <a:rPr lang="en-US" smtClean="0"/>
              <a:t>1</a:t>
            </a:fld>
            <a:endParaRPr lang="en-US" dirty="0"/>
          </a:p>
        </p:txBody>
      </p:sp>
      <p:sp>
        <p:nvSpPr>
          <p:cNvPr id="5" name="Date Placeholder 4"/>
          <p:cNvSpPr>
            <a:spLocks noGrp="1"/>
          </p:cNvSpPr>
          <p:nvPr>
            <p:ph type="dt" idx="11"/>
          </p:nvPr>
        </p:nvSpPr>
        <p:spPr/>
        <p:txBody>
          <a:bodyPr/>
          <a:lstStyle/>
          <a:p>
            <a:fld id="{A5AF6A53-D703-44EE-A598-58F3752096D1}" type="datetime1">
              <a:rPr lang="en-US" smtClean="0"/>
              <a:t>6/22/18</a:t>
            </a:fld>
            <a:endParaRPr lang="en-US" dirty="0"/>
          </a:p>
        </p:txBody>
      </p:sp>
    </p:spTree>
    <p:extLst>
      <p:ext uri="{BB962C8B-B14F-4D97-AF65-F5344CB8AC3E}">
        <p14:creationId xmlns:p14="http://schemas.microsoft.com/office/powerpoint/2010/main" val="4281715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60BEEB4-6B61-4898-957F-938DA2B8BDA5}" type="datetime1">
              <a:rPr lang="en-US" smtClean="0"/>
              <a:t>6/22/18</a:t>
            </a:fld>
            <a:endParaRPr lang="en-US" dirty="0"/>
          </a:p>
        </p:txBody>
      </p:sp>
      <p:sp>
        <p:nvSpPr>
          <p:cNvPr id="5" name="Slide Number Placeholder 4"/>
          <p:cNvSpPr>
            <a:spLocks noGrp="1"/>
          </p:cNvSpPr>
          <p:nvPr>
            <p:ph type="sldNum" sz="quarter" idx="11"/>
          </p:nvPr>
        </p:nvSpPr>
        <p:spPr/>
        <p:txBody>
          <a:bodyPr/>
          <a:lstStyle/>
          <a:p>
            <a:fld id="{25802DBE-85D9-4DB5-8099-BA1BED955518}" type="slidenum">
              <a:rPr lang="en-US" smtClean="0"/>
              <a:t>10</a:t>
            </a:fld>
            <a:endParaRPr lang="en-US" dirty="0"/>
          </a:p>
        </p:txBody>
      </p:sp>
    </p:spTree>
    <p:extLst>
      <p:ext uri="{BB962C8B-B14F-4D97-AF65-F5344CB8AC3E}">
        <p14:creationId xmlns:p14="http://schemas.microsoft.com/office/powerpoint/2010/main" val="2900381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60BEEB4-6B61-4898-957F-938DA2B8BDA5}" type="datetime1">
              <a:rPr lang="en-US" smtClean="0"/>
              <a:t>6/22/18</a:t>
            </a:fld>
            <a:endParaRPr lang="en-US" dirty="0"/>
          </a:p>
        </p:txBody>
      </p:sp>
      <p:sp>
        <p:nvSpPr>
          <p:cNvPr id="5" name="Slide Number Placeholder 4"/>
          <p:cNvSpPr>
            <a:spLocks noGrp="1"/>
          </p:cNvSpPr>
          <p:nvPr>
            <p:ph type="sldNum" sz="quarter" idx="11"/>
          </p:nvPr>
        </p:nvSpPr>
        <p:spPr/>
        <p:txBody>
          <a:bodyPr/>
          <a:lstStyle/>
          <a:p>
            <a:fld id="{25802DBE-85D9-4DB5-8099-BA1BED955518}" type="slidenum">
              <a:rPr lang="en-US" smtClean="0"/>
              <a:t>11</a:t>
            </a:fld>
            <a:endParaRPr lang="en-US" dirty="0"/>
          </a:p>
        </p:txBody>
      </p:sp>
    </p:spTree>
    <p:extLst>
      <p:ext uri="{BB962C8B-B14F-4D97-AF65-F5344CB8AC3E}">
        <p14:creationId xmlns:p14="http://schemas.microsoft.com/office/powerpoint/2010/main" val="413031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60BEEB4-6B61-4898-957F-938DA2B8BDA5}" type="datetime1">
              <a:rPr lang="en-US" smtClean="0"/>
              <a:t>6/22/18</a:t>
            </a:fld>
            <a:endParaRPr lang="en-US" dirty="0"/>
          </a:p>
        </p:txBody>
      </p:sp>
      <p:sp>
        <p:nvSpPr>
          <p:cNvPr id="5" name="Slide Number Placeholder 4"/>
          <p:cNvSpPr>
            <a:spLocks noGrp="1"/>
          </p:cNvSpPr>
          <p:nvPr>
            <p:ph type="sldNum" sz="quarter" idx="11"/>
          </p:nvPr>
        </p:nvSpPr>
        <p:spPr/>
        <p:txBody>
          <a:bodyPr/>
          <a:lstStyle/>
          <a:p>
            <a:fld id="{25802DBE-85D9-4DB5-8099-BA1BED955518}" type="slidenum">
              <a:rPr lang="en-US" smtClean="0"/>
              <a:t>12</a:t>
            </a:fld>
            <a:endParaRPr lang="en-US" dirty="0"/>
          </a:p>
        </p:txBody>
      </p:sp>
    </p:spTree>
    <p:extLst>
      <p:ext uri="{BB962C8B-B14F-4D97-AF65-F5344CB8AC3E}">
        <p14:creationId xmlns:p14="http://schemas.microsoft.com/office/powerpoint/2010/main" val="25368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60BEEB4-6B61-4898-957F-938DA2B8BDA5}" type="datetime1">
              <a:rPr lang="en-US" smtClean="0"/>
              <a:t>6/22/18</a:t>
            </a:fld>
            <a:endParaRPr lang="en-US" dirty="0"/>
          </a:p>
        </p:txBody>
      </p:sp>
      <p:sp>
        <p:nvSpPr>
          <p:cNvPr id="5" name="Slide Number Placeholder 4"/>
          <p:cNvSpPr>
            <a:spLocks noGrp="1"/>
          </p:cNvSpPr>
          <p:nvPr>
            <p:ph type="sldNum" sz="quarter" idx="11"/>
          </p:nvPr>
        </p:nvSpPr>
        <p:spPr/>
        <p:txBody>
          <a:bodyPr/>
          <a:lstStyle/>
          <a:p>
            <a:fld id="{25802DBE-85D9-4DB5-8099-BA1BED955518}" type="slidenum">
              <a:rPr lang="en-US" smtClean="0"/>
              <a:t>13</a:t>
            </a:fld>
            <a:endParaRPr lang="en-US" dirty="0"/>
          </a:p>
        </p:txBody>
      </p:sp>
    </p:spTree>
    <p:extLst>
      <p:ext uri="{BB962C8B-B14F-4D97-AF65-F5344CB8AC3E}">
        <p14:creationId xmlns:p14="http://schemas.microsoft.com/office/powerpoint/2010/main" val="253578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60BEEB4-6B61-4898-957F-938DA2B8BDA5}" type="datetime1">
              <a:rPr lang="en-US" smtClean="0"/>
              <a:t>6/22/18</a:t>
            </a:fld>
            <a:endParaRPr lang="en-US" dirty="0"/>
          </a:p>
        </p:txBody>
      </p:sp>
      <p:sp>
        <p:nvSpPr>
          <p:cNvPr id="5" name="Slide Number Placeholder 4"/>
          <p:cNvSpPr>
            <a:spLocks noGrp="1"/>
          </p:cNvSpPr>
          <p:nvPr>
            <p:ph type="sldNum" sz="quarter" idx="11"/>
          </p:nvPr>
        </p:nvSpPr>
        <p:spPr/>
        <p:txBody>
          <a:bodyPr/>
          <a:lstStyle/>
          <a:p>
            <a:fld id="{25802DBE-85D9-4DB5-8099-BA1BED955518}" type="slidenum">
              <a:rPr lang="en-US" smtClean="0"/>
              <a:t>2</a:t>
            </a:fld>
            <a:endParaRPr lang="en-US" dirty="0"/>
          </a:p>
        </p:txBody>
      </p:sp>
    </p:spTree>
    <p:extLst>
      <p:ext uri="{BB962C8B-B14F-4D97-AF65-F5344CB8AC3E}">
        <p14:creationId xmlns:p14="http://schemas.microsoft.com/office/powerpoint/2010/main" val="37801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60BEEB4-6B61-4898-957F-938DA2B8BDA5}" type="datetime1">
              <a:rPr lang="en-US" smtClean="0"/>
              <a:t>6/22/18</a:t>
            </a:fld>
            <a:endParaRPr lang="en-US" dirty="0"/>
          </a:p>
        </p:txBody>
      </p:sp>
      <p:sp>
        <p:nvSpPr>
          <p:cNvPr id="5" name="Slide Number Placeholder 4"/>
          <p:cNvSpPr>
            <a:spLocks noGrp="1"/>
          </p:cNvSpPr>
          <p:nvPr>
            <p:ph type="sldNum" sz="quarter" idx="11"/>
          </p:nvPr>
        </p:nvSpPr>
        <p:spPr/>
        <p:txBody>
          <a:bodyPr/>
          <a:lstStyle/>
          <a:p>
            <a:fld id="{25802DBE-85D9-4DB5-8099-BA1BED955518}" type="slidenum">
              <a:rPr lang="en-US" smtClean="0"/>
              <a:t>3</a:t>
            </a:fld>
            <a:endParaRPr lang="en-US" dirty="0"/>
          </a:p>
        </p:txBody>
      </p:sp>
    </p:spTree>
    <p:extLst>
      <p:ext uri="{BB962C8B-B14F-4D97-AF65-F5344CB8AC3E}">
        <p14:creationId xmlns:p14="http://schemas.microsoft.com/office/powerpoint/2010/main" val="336203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60BEEB4-6B61-4898-957F-938DA2B8BDA5}" type="datetime1">
              <a:rPr lang="en-US" smtClean="0"/>
              <a:t>6/22/18</a:t>
            </a:fld>
            <a:endParaRPr lang="en-US" dirty="0"/>
          </a:p>
        </p:txBody>
      </p:sp>
      <p:sp>
        <p:nvSpPr>
          <p:cNvPr id="5" name="Slide Number Placeholder 4"/>
          <p:cNvSpPr>
            <a:spLocks noGrp="1"/>
          </p:cNvSpPr>
          <p:nvPr>
            <p:ph type="sldNum" sz="quarter" idx="11"/>
          </p:nvPr>
        </p:nvSpPr>
        <p:spPr/>
        <p:txBody>
          <a:bodyPr/>
          <a:lstStyle/>
          <a:p>
            <a:fld id="{25802DBE-85D9-4DB5-8099-BA1BED955518}" type="slidenum">
              <a:rPr lang="en-US" smtClean="0"/>
              <a:t>4</a:t>
            </a:fld>
            <a:endParaRPr lang="en-US" dirty="0"/>
          </a:p>
        </p:txBody>
      </p:sp>
    </p:spTree>
    <p:extLst>
      <p:ext uri="{BB962C8B-B14F-4D97-AF65-F5344CB8AC3E}">
        <p14:creationId xmlns:p14="http://schemas.microsoft.com/office/powerpoint/2010/main" val="34338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60BEEB4-6B61-4898-957F-938DA2B8BDA5}" type="datetime1">
              <a:rPr lang="en-US" smtClean="0"/>
              <a:t>6/22/18</a:t>
            </a:fld>
            <a:endParaRPr lang="en-US" dirty="0"/>
          </a:p>
        </p:txBody>
      </p:sp>
      <p:sp>
        <p:nvSpPr>
          <p:cNvPr id="5" name="Slide Number Placeholder 4"/>
          <p:cNvSpPr>
            <a:spLocks noGrp="1"/>
          </p:cNvSpPr>
          <p:nvPr>
            <p:ph type="sldNum" sz="quarter" idx="11"/>
          </p:nvPr>
        </p:nvSpPr>
        <p:spPr/>
        <p:txBody>
          <a:bodyPr/>
          <a:lstStyle/>
          <a:p>
            <a:fld id="{25802DBE-85D9-4DB5-8099-BA1BED955518}" type="slidenum">
              <a:rPr lang="en-US" smtClean="0"/>
              <a:t>5</a:t>
            </a:fld>
            <a:endParaRPr lang="en-US" dirty="0"/>
          </a:p>
        </p:txBody>
      </p:sp>
    </p:spTree>
    <p:extLst>
      <p:ext uri="{BB962C8B-B14F-4D97-AF65-F5344CB8AC3E}">
        <p14:creationId xmlns:p14="http://schemas.microsoft.com/office/powerpoint/2010/main" val="69608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60BEEB4-6B61-4898-957F-938DA2B8BDA5}" type="datetime1">
              <a:rPr lang="en-US" smtClean="0"/>
              <a:t>6/22/18</a:t>
            </a:fld>
            <a:endParaRPr lang="en-US" dirty="0"/>
          </a:p>
        </p:txBody>
      </p:sp>
      <p:sp>
        <p:nvSpPr>
          <p:cNvPr id="5" name="Slide Number Placeholder 4"/>
          <p:cNvSpPr>
            <a:spLocks noGrp="1"/>
          </p:cNvSpPr>
          <p:nvPr>
            <p:ph type="sldNum" sz="quarter" idx="11"/>
          </p:nvPr>
        </p:nvSpPr>
        <p:spPr/>
        <p:txBody>
          <a:bodyPr/>
          <a:lstStyle/>
          <a:p>
            <a:fld id="{25802DBE-85D9-4DB5-8099-BA1BED955518}" type="slidenum">
              <a:rPr lang="en-US" smtClean="0"/>
              <a:t>6</a:t>
            </a:fld>
            <a:endParaRPr lang="en-US" dirty="0"/>
          </a:p>
        </p:txBody>
      </p:sp>
    </p:spTree>
    <p:extLst>
      <p:ext uri="{BB962C8B-B14F-4D97-AF65-F5344CB8AC3E}">
        <p14:creationId xmlns:p14="http://schemas.microsoft.com/office/powerpoint/2010/main" val="260879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02DBE-85D9-4DB5-8099-BA1BED955518}" type="slidenum">
              <a:rPr lang="en-US" smtClean="0"/>
              <a:t>7</a:t>
            </a:fld>
            <a:endParaRPr lang="en-US" dirty="0"/>
          </a:p>
        </p:txBody>
      </p:sp>
      <p:sp>
        <p:nvSpPr>
          <p:cNvPr id="5" name="Date Placeholder 4"/>
          <p:cNvSpPr>
            <a:spLocks noGrp="1"/>
          </p:cNvSpPr>
          <p:nvPr>
            <p:ph type="dt" idx="11"/>
          </p:nvPr>
        </p:nvSpPr>
        <p:spPr/>
        <p:txBody>
          <a:bodyPr/>
          <a:lstStyle/>
          <a:p>
            <a:fld id="{698D779C-4E08-40DB-87DF-EF222400DF0C}" type="datetime1">
              <a:rPr lang="en-US" smtClean="0"/>
              <a:t>6/22/18</a:t>
            </a:fld>
            <a:endParaRPr lang="en-US" dirty="0"/>
          </a:p>
        </p:txBody>
      </p:sp>
    </p:spTree>
    <p:extLst>
      <p:ext uri="{BB962C8B-B14F-4D97-AF65-F5344CB8AC3E}">
        <p14:creationId xmlns:p14="http://schemas.microsoft.com/office/powerpoint/2010/main" val="274497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60BEEB4-6B61-4898-957F-938DA2B8BDA5}" type="datetime1">
              <a:rPr lang="en-US" smtClean="0"/>
              <a:t>6/22/18</a:t>
            </a:fld>
            <a:endParaRPr lang="en-US" dirty="0"/>
          </a:p>
        </p:txBody>
      </p:sp>
      <p:sp>
        <p:nvSpPr>
          <p:cNvPr id="5" name="Slide Number Placeholder 4"/>
          <p:cNvSpPr>
            <a:spLocks noGrp="1"/>
          </p:cNvSpPr>
          <p:nvPr>
            <p:ph type="sldNum" sz="quarter" idx="11"/>
          </p:nvPr>
        </p:nvSpPr>
        <p:spPr/>
        <p:txBody>
          <a:bodyPr/>
          <a:lstStyle/>
          <a:p>
            <a:fld id="{25802DBE-85D9-4DB5-8099-BA1BED955518}" type="slidenum">
              <a:rPr lang="en-US" smtClean="0"/>
              <a:t>8</a:t>
            </a:fld>
            <a:endParaRPr lang="en-US" dirty="0"/>
          </a:p>
        </p:txBody>
      </p:sp>
    </p:spTree>
    <p:extLst>
      <p:ext uri="{BB962C8B-B14F-4D97-AF65-F5344CB8AC3E}">
        <p14:creationId xmlns:p14="http://schemas.microsoft.com/office/powerpoint/2010/main" val="205489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60BEEB4-6B61-4898-957F-938DA2B8BDA5}" type="datetime1">
              <a:rPr lang="en-US" smtClean="0"/>
              <a:t>6/22/18</a:t>
            </a:fld>
            <a:endParaRPr lang="en-US" dirty="0"/>
          </a:p>
        </p:txBody>
      </p:sp>
      <p:sp>
        <p:nvSpPr>
          <p:cNvPr id="5" name="Slide Number Placeholder 4"/>
          <p:cNvSpPr>
            <a:spLocks noGrp="1"/>
          </p:cNvSpPr>
          <p:nvPr>
            <p:ph type="sldNum" sz="quarter" idx="11"/>
          </p:nvPr>
        </p:nvSpPr>
        <p:spPr/>
        <p:txBody>
          <a:bodyPr/>
          <a:lstStyle/>
          <a:p>
            <a:fld id="{25802DBE-85D9-4DB5-8099-BA1BED955518}" type="slidenum">
              <a:rPr lang="en-US" smtClean="0"/>
              <a:t>9</a:t>
            </a:fld>
            <a:endParaRPr lang="en-US" dirty="0"/>
          </a:p>
        </p:txBody>
      </p:sp>
    </p:spTree>
    <p:extLst>
      <p:ext uri="{BB962C8B-B14F-4D97-AF65-F5344CB8AC3E}">
        <p14:creationId xmlns:p14="http://schemas.microsoft.com/office/powerpoint/2010/main" val="233078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84F4B92E-A76C-478C-91F5-C389BC939EDA}" type="datetime1">
              <a:rPr lang="en-US" smtClean="0"/>
              <a:t>6/22/18</a:t>
            </a:fld>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1FF1DACA-8715-4DC0-8870-58B268D4CF30}" type="slidenum">
              <a:rPr lang="en-US" smtClean="0"/>
              <a:t>‹#›</a:t>
            </a:fld>
            <a:endParaRPr lang="en-US" dirty="0"/>
          </a:p>
        </p:txBody>
      </p:sp>
      <p:sp>
        <p:nvSpPr>
          <p:cNvPr id="15" name="Footer Placeholder 14"/>
          <p:cNvSpPr>
            <a:spLocks noGrp="1"/>
          </p:cNvSpPr>
          <p:nvPr>
            <p:ph type="ftr" sz="quarter" idx="12"/>
          </p:nvPr>
        </p:nvSpPr>
        <p:spPr>
          <a:xfrm>
            <a:off x="3581400" y="6296248"/>
            <a:ext cx="2820987" cy="152400"/>
          </a:xfr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3353763D-0C88-4B75-A434-4505FE3E7776}" type="datetime1">
              <a:rPr lang="en-US" smtClean="0"/>
              <a:t>6/22/18</a:t>
            </a:fld>
            <a:endParaRPr lang="en-US" dirty="0"/>
          </a:p>
        </p:txBody>
      </p:sp>
      <p:sp>
        <p:nvSpPr>
          <p:cNvPr id="14" name="Slide Number Placeholder 13"/>
          <p:cNvSpPr>
            <a:spLocks noGrp="1"/>
          </p:cNvSpPr>
          <p:nvPr>
            <p:ph type="sldNum" sz="quarter" idx="11"/>
          </p:nvPr>
        </p:nvSpPr>
        <p:spPr/>
        <p:txBody>
          <a:bodyPr/>
          <a:lstStyle/>
          <a:p>
            <a:fld id="{1FF1DACA-8715-4DC0-8870-58B268D4CF30}"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3D6EA9F3-25BA-4A79-AD00-066250798D62}" type="datetime1">
              <a:rPr lang="en-US" smtClean="0"/>
              <a:t>6/22/18</a:t>
            </a:fld>
            <a:endParaRPr lang="en-US" dirty="0"/>
          </a:p>
        </p:txBody>
      </p:sp>
      <p:sp>
        <p:nvSpPr>
          <p:cNvPr id="14" name="Slide Number Placeholder 13"/>
          <p:cNvSpPr>
            <a:spLocks noGrp="1"/>
          </p:cNvSpPr>
          <p:nvPr>
            <p:ph type="sldNum" sz="quarter" idx="11"/>
          </p:nvPr>
        </p:nvSpPr>
        <p:spPr/>
        <p:txBody>
          <a:bodyPr/>
          <a:lstStyle/>
          <a:p>
            <a:fld id="{1FF1DACA-8715-4DC0-8870-58B268D4CF30}"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64C7701-7CF0-4266-BBF9-B0A250170D3E}" type="datetime1">
              <a:rPr lang="en-US" smtClean="0"/>
              <a:t>6/22/18</a:t>
            </a:fld>
            <a:endParaRPr lang="en-US" dirty="0"/>
          </a:p>
        </p:txBody>
      </p:sp>
      <p:sp>
        <p:nvSpPr>
          <p:cNvPr id="11" name="Slide Number Placeholder 10"/>
          <p:cNvSpPr>
            <a:spLocks noGrp="1"/>
          </p:cNvSpPr>
          <p:nvPr>
            <p:ph type="sldNum" sz="quarter" idx="11"/>
          </p:nvPr>
        </p:nvSpPr>
        <p:spPr/>
        <p:txBody>
          <a:bodyPr/>
          <a:lstStyle/>
          <a:p>
            <a:fld id="{1FF1DACA-8715-4DC0-8870-58B268D4CF30}" type="slidenum">
              <a:rPr lang="en-US" smtClean="0"/>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2BC352F2-0B18-4BD0-BEC8-E7DCDEB637C3}" type="datetime1">
              <a:rPr lang="en-US" smtClean="0"/>
              <a:t>6/22/18</a:t>
            </a:fld>
            <a:endParaRPr lang="en-US" dirty="0"/>
          </a:p>
        </p:txBody>
      </p:sp>
      <p:sp>
        <p:nvSpPr>
          <p:cNvPr id="13" name="Slide Number Placeholder 12"/>
          <p:cNvSpPr>
            <a:spLocks noGrp="1"/>
          </p:cNvSpPr>
          <p:nvPr>
            <p:ph type="sldNum" sz="quarter" idx="11"/>
          </p:nvPr>
        </p:nvSpPr>
        <p:spPr>
          <a:xfrm>
            <a:off x="4116388" y="6400800"/>
            <a:ext cx="533400" cy="152400"/>
          </a:xfrm>
        </p:spPr>
        <p:txBody>
          <a:bodyPr/>
          <a:lstStyle/>
          <a:p>
            <a:fld id="{1FF1DACA-8715-4DC0-8870-58B268D4CF30}" type="slidenum">
              <a:rPr lang="en-US" smtClean="0"/>
              <a:t>‹#›</a:t>
            </a:fld>
            <a:endParaRPr lang="en-US" dirty="0"/>
          </a:p>
        </p:txBody>
      </p:sp>
      <p:sp>
        <p:nvSpPr>
          <p:cNvPr id="14" name="Footer Placeholder 13"/>
          <p:cNvSpPr>
            <a:spLocks noGrp="1"/>
          </p:cNvSpPr>
          <p:nvPr>
            <p:ph type="ftr" sz="quarter" idx="12"/>
          </p:nvPr>
        </p:nvSpPr>
        <p:spPr>
          <a:xfrm>
            <a:off x="838200" y="6296248"/>
            <a:ext cx="2820987" cy="152400"/>
          </a:xfrm>
        </p:spPr>
        <p:txBody>
          <a:bodyPr/>
          <a:lstStyle/>
          <a:p>
            <a:endParaRPr lang="en-US" dirty="0"/>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D3EA3FC5-BE40-4336-90E5-F01052D831AA}" type="datetime1">
              <a:rPr lang="en-US" smtClean="0"/>
              <a:t>6/22/18</a:t>
            </a:fld>
            <a:endParaRPr lang="en-US" dirty="0"/>
          </a:p>
        </p:txBody>
      </p:sp>
      <p:sp>
        <p:nvSpPr>
          <p:cNvPr id="13" name="Slide Number Placeholder 12"/>
          <p:cNvSpPr>
            <a:spLocks noGrp="1"/>
          </p:cNvSpPr>
          <p:nvPr>
            <p:ph type="sldNum" sz="quarter" idx="11"/>
          </p:nvPr>
        </p:nvSpPr>
        <p:spPr/>
        <p:txBody>
          <a:bodyPr/>
          <a:lstStyle/>
          <a:p>
            <a:fld id="{1FF1DACA-8715-4DC0-8870-58B268D4CF30}"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6834589-1698-440D-B045-D26733965AF8}" type="datetime1">
              <a:rPr lang="en-US" smtClean="0"/>
              <a:t>6/22/18</a:t>
            </a:fld>
            <a:endParaRPr lang="en-US" dirty="0"/>
          </a:p>
        </p:txBody>
      </p:sp>
      <p:sp>
        <p:nvSpPr>
          <p:cNvPr id="14" name="Slide Number Placeholder 13"/>
          <p:cNvSpPr>
            <a:spLocks noGrp="1"/>
          </p:cNvSpPr>
          <p:nvPr>
            <p:ph type="sldNum" sz="quarter" idx="11"/>
          </p:nvPr>
        </p:nvSpPr>
        <p:spPr/>
        <p:txBody>
          <a:bodyPr/>
          <a:lstStyle/>
          <a:p>
            <a:fld id="{1FF1DACA-8715-4DC0-8870-58B268D4CF30}"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5F50B320-87C5-494B-878D-5C96CA2655EE}" type="datetime1">
              <a:rPr lang="en-US" smtClean="0"/>
              <a:t>6/22/18</a:t>
            </a:fld>
            <a:endParaRPr lang="en-US" dirty="0"/>
          </a:p>
        </p:txBody>
      </p:sp>
      <p:sp>
        <p:nvSpPr>
          <p:cNvPr id="10" name="Slide Number Placeholder 9"/>
          <p:cNvSpPr>
            <a:spLocks noGrp="1"/>
          </p:cNvSpPr>
          <p:nvPr>
            <p:ph type="sldNum" sz="quarter" idx="11"/>
          </p:nvPr>
        </p:nvSpPr>
        <p:spPr/>
        <p:txBody>
          <a:bodyPr/>
          <a:lstStyle/>
          <a:p>
            <a:fld id="{1FF1DACA-8715-4DC0-8870-58B268D4CF30}" type="slidenum">
              <a:rPr lang="en-US" smtClean="0"/>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191A976-7563-4007-9EA8-B5C7EA032EE6}" type="datetime1">
              <a:rPr lang="en-US" smtClean="0"/>
              <a:t>6/22/18</a:t>
            </a:fld>
            <a:endParaRPr lang="en-US" dirty="0"/>
          </a:p>
        </p:txBody>
      </p:sp>
      <p:sp>
        <p:nvSpPr>
          <p:cNvPr id="9" name="Slide Number Placeholder 8"/>
          <p:cNvSpPr>
            <a:spLocks noGrp="1"/>
          </p:cNvSpPr>
          <p:nvPr>
            <p:ph type="sldNum" sz="quarter" idx="11"/>
          </p:nvPr>
        </p:nvSpPr>
        <p:spPr/>
        <p:txBody>
          <a:bodyPr/>
          <a:lstStyle/>
          <a:p>
            <a:fld id="{1FF1DACA-8715-4DC0-8870-58B268D4CF3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39776A52-292E-4329-BC97-A8F0A42B2BDA}" type="datetime1">
              <a:rPr lang="en-US" smtClean="0"/>
              <a:t>6/22/18</a:t>
            </a:fld>
            <a:endParaRPr lang="en-US" dirty="0"/>
          </a:p>
        </p:txBody>
      </p:sp>
      <p:sp>
        <p:nvSpPr>
          <p:cNvPr id="16" name="Slide Number Placeholder 15"/>
          <p:cNvSpPr>
            <a:spLocks noGrp="1"/>
          </p:cNvSpPr>
          <p:nvPr>
            <p:ph type="sldNum" sz="quarter" idx="11"/>
          </p:nvPr>
        </p:nvSpPr>
        <p:spPr/>
        <p:txBody>
          <a:bodyPr/>
          <a:lstStyle/>
          <a:p>
            <a:fld id="{1FF1DACA-8715-4DC0-8870-58B268D4CF30}"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D39D1021-30DC-49DA-8645-113D15B5A034}" type="datetime1">
              <a:rPr lang="en-US" smtClean="0"/>
              <a:t>6/22/18</a:t>
            </a:fld>
            <a:endParaRPr lang="en-US" dirty="0"/>
          </a:p>
        </p:txBody>
      </p:sp>
      <p:sp>
        <p:nvSpPr>
          <p:cNvPr id="17" name="Slide Number Placeholder 16"/>
          <p:cNvSpPr>
            <a:spLocks noGrp="1"/>
          </p:cNvSpPr>
          <p:nvPr>
            <p:ph type="sldNum" sz="quarter" idx="11"/>
          </p:nvPr>
        </p:nvSpPr>
        <p:spPr/>
        <p:txBody>
          <a:bodyPr/>
          <a:lstStyle/>
          <a:p>
            <a:fld id="{1FF1DACA-8715-4DC0-8870-58B268D4CF30}" type="slidenum">
              <a:rPr lang="en-US" smtClean="0"/>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1FF1DACA-8715-4DC0-8870-58B268D4CF30}" type="slidenum">
              <a:rPr lang="en-US" smtClean="0"/>
              <a:t>‹#›</a:t>
            </a:fld>
            <a:endParaRPr lang="en-US"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8767F434-EF7A-433D-A82D-FB2F408D7263}" type="datetime1">
              <a:rPr lang="en-US" smtClean="0"/>
              <a:t>6/22/18</a:t>
            </a:fld>
            <a:endParaRPr lang="en-US"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0" y="1943100"/>
            <a:ext cx="6553200" cy="2971800"/>
          </a:xfrm>
        </p:spPr>
        <p:txBody>
          <a:bodyPr>
            <a:normAutofit/>
          </a:bodyPr>
          <a:lstStyle/>
          <a:p>
            <a:pPr algn="ctr"/>
            <a:r>
              <a:rPr lang="en-US" sz="3200" b="1" dirty="0"/>
              <a:t>Foundations of Individual Giving:</a:t>
            </a:r>
            <a:br>
              <a:rPr lang="en-US" sz="3200" b="1" dirty="0"/>
            </a:br>
            <a:r>
              <a:rPr lang="en-US" sz="3200" b="1" dirty="0"/>
              <a:t>Identifying, Cultivating, </a:t>
            </a:r>
            <a:br>
              <a:rPr lang="en-US" sz="3200" b="1" dirty="0"/>
            </a:br>
            <a:r>
              <a:rPr lang="en-US" sz="3200" b="1" dirty="0"/>
              <a:t>and Stewarding Your Donors</a:t>
            </a:r>
            <a:br>
              <a:rPr lang="en-US" sz="3200" b="1" dirty="0"/>
            </a:br>
            <a:br>
              <a:rPr lang="en-US" sz="3200" b="1" dirty="0"/>
            </a:br>
            <a:endParaRPr lang="en-US" dirty="0"/>
          </a:p>
        </p:txBody>
      </p:sp>
      <p:sp>
        <p:nvSpPr>
          <p:cNvPr id="3" name="Slide Number Placeholder 2"/>
          <p:cNvSpPr>
            <a:spLocks noGrp="1"/>
          </p:cNvSpPr>
          <p:nvPr>
            <p:ph type="sldNum" sz="quarter" idx="11"/>
          </p:nvPr>
        </p:nvSpPr>
        <p:spPr/>
        <p:txBody>
          <a:bodyPr/>
          <a:lstStyle/>
          <a:p>
            <a:fld id="{1FF1DACA-8715-4DC0-8870-58B268D4CF30}" type="slidenum">
              <a:rPr lang="en-US" smtClean="0"/>
              <a:t>1</a:t>
            </a:fld>
            <a:endParaRPr lang="en-US" dirty="0"/>
          </a:p>
        </p:txBody>
      </p:sp>
      <p:sp>
        <p:nvSpPr>
          <p:cNvPr id="4" name="TextBox 3"/>
          <p:cNvSpPr txBox="1"/>
          <p:nvPr/>
        </p:nvSpPr>
        <p:spPr>
          <a:xfrm>
            <a:off x="345480" y="5410200"/>
            <a:ext cx="6096000" cy="1143000"/>
          </a:xfrm>
          <a:prstGeom prst="rect">
            <a:avLst/>
          </a:prstGeom>
          <a:noFill/>
        </p:spPr>
        <p:txBody>
          <a:bodyPr wrap="square" rtlCol="0">
            <a:noAutofit/>
          </a:bodyPr>
          <a:lstStyle/>
          <a:p>
            <a:r>
              <a:rPr lang="en-US" dirty="0"/>
              <a:t>BIB Volunteer Conference – June 2018</a:t>
            </a:r>
          </a:p>
          <a:p>
            <a:r>
              <a:rPr lang="en-US" dirty="0"/>
              <a:t>Kimberly Ward, Managing Director, First Coast Chapter BIB</a:t>
            </a:r>
          </a:p>
          <a:p>
            <a:r>
              <a:rPr lang="en-US" dirty="0"/>
              <a:t>Brent Glass, Associate Director, Individual Giving, BIB </a:t>
            </a:r>
          </a:p>
          <a:p>
            <a:endParaRPr lang="en-US" dirty="0"/>
          </a:p>
        </p:txBody>
      </p:sp>
      <p:pic>
        <p:nvPicPr>
          <p:cNvPr id="7" name="Picture 6">
            <a:extLst>
              <a:ext uri="{FF2B5EF4-FFF2-40B4-BE49-F238E27FC236}">
                <a16:creationId xmlns:a16="http://schemas.microsoft.com/office/drawing/2014/main" id="{07A65386-A64D-D548-95B2-DBB830D9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995" y="380253"/>
            <a:ext cx="4524970" cy="1439354"/>
          </a:xfrm>
          <a:prstGeom prst="rect">
            <a:avLst/>
          </a:prstGeom>
        </p:spPr>
      </p:pic>
    </p:spTree>
    <p:extLst>
      <p:ext uri="{BB962C8B-B14F-4D97-AF65-F5344CB8AC3E}">
        <p14:creationId xmlns:p14="http://schemas.microsoft.com/office/powerpoint/2010/main" val="27846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1FF1DACA-8715-4DC0-8870-58B268D4CF30}" type="slidenum">
              <a:rPr lang="en-US" smtClean="0">
                <a:solidFill>
                  <a:prstClr val="black">
                    <a:lumMod val="50000"/>
                    <a:lumOff val="50000"/>
                  </a:prstClr>
                </a:solidFill>
              </a:rPr>
              <a:pPr/>
              <a:t>10</a:t>
            </a:fld>
            <a:endParaRPr lang="en-US" dirty="0">
              <a:solidFill>
                <a:prstClr val="black">
                  <a:lumMod val="50000"/>
                  <a:lumOff val="50000"/>
                </a:prstClr>
              </a:solidFill>
            </a:endParaRPr>
          </a:p>
        </p:txBody>
      </p:sp>
      <p:cxnSp>
        <p:nvCxnSpPr>
          <p:cNvPr id="8" name="Straight Connector 7"/>
          <p:cNvCxnSpPr/>
          <p:nvPr/>
        </p:nvCxnSpPr>
        <p:spPr>
          <a:xfrm>
            <a:off x="1905000" y="739822"/>
            <a:ext cx="647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7400" y="851849"/>
            <a:ext cx="6400800" cy="523220"/>
          </a:xfrm>
          <a:prstGeom prst="rect">
            <a:avLst/>
          </a:prstGeom>
          <a:noFill/>
        </p:spPr>
        <p:txBody>
          <a:bodyPr wrap="square" rtlCol="0">
            <a:spAutoFit/>
          </a:bodyPr>
          <a:lstStyle/>
          <a:p>
            <a:pPr algn="ctr"/>
            <a:r>
              <a:rPr lang="en-US" sz="2800" b="1" dirty="0"/>
              <a:t>Foundations of Individual Giving</a:t>
            </a:r>
            <a:endParaRPr lang="en-US" sz="2800" b="1" dirty="0">
              <a:solidFill>
                <a:prstClr val="black"/>
              </a:solidFill>
            </a:endParaRPr>
          </a:p>
        </p:txBody>
      </p:sp>
      <p:sp>
        <p:nvSpPr>
          <p:cNvPr id="11" name="TextBox 10"/>
          <p:cNvSpPr txBox="1">
            <a:spLocks noChangeAspect="1"/>
          </p:cNvSpPr>
          <p:nvPr/>
        </p:nvSpPr>
        <p:spPr>
          <a:xfrm>
            <a:off x="973972" y="2340449"/>
            <a:ext cx="7331828" cy="4007063"/>
          </a:xfrm>
          <a:prstGeom prst="rect">
            <a:avLst/>
          </a:prstGeom>
          <a:noFill/>
        </p:spPr>
        <p:txBody>
          <a:bodyPr wrap="square" rtlCol="0">
            <a:noAutofit/>
          </a:bodyPr>
          <a:lstStyle/>
          <a:p>
            <a:pPr algn="ctr"/>
            <a:r>
              <a:rPr lang="en-US" sz="3600" b="1" dirty="0">
                <a:solidFill>
                  <a:prstClr val="black"/>
                </a:solidFill>
              </a:rPr>
              <a:t>ACTIVITY : Prospect identification </a:t>
            </a:r>
          </a:p>
          <a:p>
            <a:pPr algn="ctr"/>
            <a:endParaRPr lang="en-US" sz="3600" b="1" dirty="0">
              <a:solidFill>
                <a:prstClr val="black"/>
              </a:solidFill>
            </a:endParaRPr>
          </a:p>
          <a:p>
            <a:pPr algn="ctr"/>
            <a:r>
              <a:rPr lang="en-US" sz="3600" dirty="0">
                <a:solidFill>
                  <a:prstClr val="black"/>
                </a:solidFill>
              </a:rPr>
              <a:t>List 5-10 names of special event attendees for your action plan.</a:t>
            </a:r>
          </a:p>
          <a:p>
            <a:pPr algn="ctr"/>
            <a:endParaRPr lang="en-US" sz="3600" dirty="0">
              <a:solidFill>
                <a:prstClr val="black"/>
              </a:solidFill>
            </a:endParaRPr>
          </a:p>
          <a:p>
            <a:pPr algn="ctr"/>
            <a:endParaRPr lang="en-US" sz="3600" dirty="0">
              <a:solidFill>
                <a:prstClr val="black"/>
              </a:solidFill>
            </a:endParaRPr>
          </a:p>
        </p:txBody>
      </p:sp>
      <p:pic>
        <p:nvPicPr>
          <p:cNvPr id="7" name="Picture 6">
            <a:extLst>
              <a:ext uri="{FF2B5EF4-FFF2-40B4-BE49-F238E27FC236}">
                <a16:creationId xmlns:a16="http://schemas.microsoft.com/office/drawing/2014/main" id="{4E212D4F-200E-9A4F-B0C9-6DAD7EFB5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3329"/>
            <a:ext cx="1244202" cy="915871"/>
          </a:xfrm>
          <a:prstGeom prst="rect">
            <a:avLst/>
          </a:prstGeom>
        </p:spPr>
      </p:pic>
    </p:spTree>
    <p:extLst>
      <p:ext uri="{BB962C8B-B14F-4D97-AF65-F5344CB8AC3E}">
        <p14:creationId xmlns:p14="http://schemas.microsoft.com/office/powerpoint/2010/main" val="341332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7E211-1688-1A43-AFF1-30693342089C}"/>
              </a:ext>
            </a:extLst>
          </p:cNvPr>
          <p:cNvSpPr>
            <a:spLocks noGrp="1"/>
          </p:cNvSpPr>
          <p:nvPr>
            <p:ph type="sldNum" sz="quarter" idx="11"/>
          </p:nvPr>
        </p:nvSpPr>
        <p:spPr/>
        <p:txBody>
          <a:bodyPr/>
          <a:lstStyle/>
          <a:p>
            <a:fld id="{1FF1DACA-8715-4DC0-8870-58B268D4CF30}" type="slidenum">
              <a:rPr lang="en-US" smtClean="0"/>
              <a:t>11</a:t>
            </a:fld>
            <a:endParaRPr lang="en-US" dirty="0"/>
          </a:p>
        </p:txBody>
      </p:sp>
      <p:sp>
        <p:nvSpPr>
          <p:cNvPr id="3" name="TextBox 2">
            <a:extLst>
              <a:ext uri="{FF2B5EF4-FFF2-40B4-BE49-F238E27FC236}">
                <a16:creationId xmlns:a16="http://schemas.microsoft.com/office/drawing/2014/main" id="{47509688-2C1D-C84A-BB7D-73AE8068BA64}"/>
              </a:ext>
            </a:extLst>
          </p:cNvPr>
          <p:cNvSpPr txBox="1">
            <a:spLocks noChangeAspect="1"/>
          </p:cNvSpPr>
          <p:nvPr/>
        </p:nvSpPr>
        <p:spPr>
          <a:xfrm>
            <a:off x="1005447" y="2438400"/>
            <a:ext cx="7027027" cy="3840480"/>
          </a:xfrm>
          <a:prstGeom prst="rect">
            <a:avLst/>
          </a:prstGeom>
          <a:noFill/>
        </p:spPr>
        <p:txBody>
          <a:bodyPr wrap="square" rtlCol="0">
            <a:noAutofit/>
          </a:bodyPr>
          <a:lstStyle/>
          <a:p>
            <a:endParaRPr lang="en-US" dirty="0">
              <a:solidFill>
                <a:prstClr val="black"/>
              </a:solidFill>
            </a:endParaRPr>
          </a:p>
          <a:p>
            <a:endParaRPr lang="en-US" dirty="0">
              <a:solidFill>
                <a:prstClr val="black"/>
              </a:solidFill>
            </a:endParaRPr>
          </a:p>
        </p:txBody>
      </p:sp>
      <p:pic>
        <p:nvPicPr>
          <p:cNvPr id="11" name="Picture 10">
            <a:extLst>
              <a:ext uri="{FF2B5EF4-FFF2-40B4-BE49-F238E27FC236}">
                <a16:creationId xmlns:a16="http://schemas.microsoft.com/office/drawing/2014/main" id="{443DB61C-BA1D-9F48-AB5B-618715236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47" y="1974850"/>
            <a:ext cx="7993466" cy="4425950"/>
          </a:xfrm>
          <a:prstGeom prst="rect">
            <a:avLst/>
          </a:prstGeom>
        </p:spPr>
      </p:pic>
      <p:cxnSp>
        <p:nvCxnSpPr>
          <p:cNvPr id="13" name="Straight Connector 12">
            <a:extLst>
              <a:ext uri="{FF2B5EF4-FFF2-40B4-BE49-F238E27FC236}">
                <a16:creationId xmlns:a16="http://schemas.microsoft.com/office/drawing/2014/main" id="{8B4704E7-5247-5A49-9B47-C2B9D78C1488}"/>
              </a:ext>
            </a:extLst>
          </p:cNvPr>
          <p:cNvCxnSpPr/>
          <p:nvPr/>
        </p:nvCxnSpPr>
        <p:spPr>
          <a:xfrm>
            <a:off x="1828800" y="533400"/>
            <a:ext cx="647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C80CD8-447D-604B-B5C7-3874D9B579D1}"/>
              </a:ext>
            </a:extLst>
          </p:cNvPr>
          <p:cNvSpPr txBox="1"/>
          <p:nvPr/>
        </p:nvSpPr>
        <p:spPr>
          <a:xfrm>
            <a:off x="1905000" y="659141"/>
            <a:ext cx="6400800" cy="523220"/>
          </a:xfrm>
          <a:prstGeom prst="rect">
            <a:avLst/>
          </a:prstGeom>
          <a:noFill/>
        </p:spPr>
        <p:txBody>
          <a:bodyPr wrap="square" rtlCol="0">
            <a:spAutoFit/>
          </a:bodyPr>
          <a:lstStyle/>
          <a:p>
            <a:pPr algn="ctr"/>
            <a:r>
              <a:rPr lang="en-US" sz="2800" b="1" dirty="0"/>
              <a:t>Foundations of Individual Giving</a:t>
            </a:r>
          </a:p>
        </p:txBody>
      </p:sp>
      <p:pic>
        <p:nvPicPr>
          <p:cNvPr id="8" name="Picture 7">
            <a:extLst>
              <a:ext uri="{FF2B5EF4-FFF2-40B4-BE49-F238E27FC236}">
                <a16:creationId xmlns:a16="http://schemas.microsoft.com/office/drawing/2014/main" id="{04953C0D-2F7E-C344-984E-D8E6A9D3A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03329"/>
            <a:ext cx="1244202" cy="915871"/>
          </a:xfrm>
          <a:prstGeom prst="rect">
            <a:avLst/>
          </a:prstGeom>
        </p:spPr>
      </p:pic>
    </p:spTree>
    <p:extLst>
      <p:ext uri="{BB962C8B-B14F-4D97-AF65-F5344CB8AC3E}">
        <p14:creationId xmlns:p14="http://schemas.microsoft.com/office/powerpoint/2010/main" val="116842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38200"/>
            <a:ext cx="7161528" cy="5376758"/>
          </a:xfrm>
          <a:prstGeom prst="rect">
            <a:avLst/>
          </a:prstGeom>
        </p:spPr>
      </p:pic>
    </p:spTree>
    <p:extLst>
      <p:ext uri="{BB962C8B-B14F-4D97-AF65-F5344CB8AC3E}">
        <p14:creationId xmlns:p14="http://schemas.microsoft.com/office/powerpoint/2010/main" val="50426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1FF1DACA-8715-4DC0-8870-58B268D4CF30}" type="slidenum">
              <a:rPr lang="en-US" smtClean="0"/>
              <a:t>13</a:t>
            </a:fld>
            <a:endParaRPr lang="en-US" dirty="0"/>
          </a:p>
        </p:txBody>
      </p:sp>
      <p:cxnSp>
        <p:nvCxnSpPr>
          <p:cNvPr id="8" name="Straight Connector 7"/>
          <p:cNvCxnSpPr/>
          <p:nvPr/>
        </p:nvCxnSpPr>
        <p:spPr>
          <a:xfrm>
            <a:off x="1905000" y="739822"/>
            <a:ext cx="647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51630" y="923386"/>
            <a:ext cx="6400800" cy="523220"/>
          </a:xfrm>
          <a:prstGeom prst="rect">
            <a:avLst/>
          </a:prstGeom>
          <a:noFill/>
        </p:spPr>
        <p:txBody>
          <a:bodyPr wrap="square" rtlCol="0">
            <a:spAutoFit/>
          </a:bodyPr>
          <a:lstStyle/>
          <a:p>
            <a:pPr algn="ctr"/>
            <a:r>
              <a:rPr lang="en-US" sz="2800" b="1" dirty="0"/>
              <a:t>Foundations of Individual Giving</a:t>
            </a:r>
          </a:p>
        </p:txBody>
      </p:sp>
      <p:sp>
        <p:nvSpPr>
          <p:cNvPr id="11" name="TextBox 10"/>
          <p:cNvSpPr txBox="1">
            <a:spLocks noChangeAspect="1"/>
          </p:cNvSpPr>
          <p:nvPr/>
        </p:nvSpPr>
        <p:spPr>
          <a:xfrm>
            <a:off x="381000" y="1630169"/>
            <a:ext cx="8000999" cy="5075431"/>
          </a:xfrm>
          <a:prstGeom prst="rect">
            <a:avLst/>
          </a:prstGeom>
          <a:noFill/>
        </p:spPr>
        <p:txBody>
          <a:bodyPr wrap="square" rtlCol="0">
            <a:noAutofit/>
          </a:bodyPr>
          <a:lstStyle/>
          <a:p>
            <a:pPr algn="ctr"/>
            <a:r>
              <a:rPr lang="en-US" sz="3200" dirty="0">
                <a:solidFill>
                  <a:srgbClr val="00B050"/>
                </a:solidFill>
              </a:rPr>
              <a:t>’AWE’</a:t>
            </a:r>
            <a:r>
              <a:rPr lang="en-US" sz="3200" dirty="0"/>
              <a:t>  Moments</a:t>
            </a:r>
          </a:p>
          <a:p>
            <a:pPr algn="ctr"/>
            <a:endParaRPr lang="en-US" sz="2400" dirty="0"/>
          </a:p>
          <a:p>
            <a:pPr algn="ctr"/>
            <a:r>
              <a:rPr lang="en-US" sz="3200" dirty="0"/>
              <a:t>Questions?</a:t>
            </a:r>
          </a:p>
          <a:p>
            <a:pPr algn="ctr"/>
            <a:endParaRPr lang="en-US" sz="2400" dirty="0"/>
          </a:p>
          <a:p>
            <a:pPr algn="ctr"/>
            <a:endParaRPr lang="en-US" sz="2400" dirty="0"/>
          </a:p>
          <a:p>
            <a:pPr algn="ctr"/>
            <a:r>
              <a:rPr lang="en-US" sz="2400" dirty="0"/>
              <a:t>Kimberly Ward</a:t>
            </a:r>
            <a:br>
              <a:rPr lang="en-US" sz="2400" dirty="0"/>
            </a:br>
            <a:r>
              <a:rPr lang="en-US" sz="2400" dirty="0"/>
              <a:t>904-574-6802 </a:t>
            </a:r>
            <a:br>
              <a:rPr lang="en-US" sz="2400" dirty="0"/>
            </a:br>
            <a:r>
              <a:rPr lang="en-US" sz="2400" dirty="0"/>
              <a:t>Kimberly@blessingsinabackpack.org</a:t>
            </a:r>
          </a:p>
          <a:p>
            <a:pPr algn="ctr"/>
            <a:endParaRPr lang="en-US" sz="2400" dirty="0"/>
          </a:p>
          <a:p>
            <a:pPr algn="ctr"/>
            <a:r>
              <a:rPr lang="en-US" sz="2400" dirty="0"/>
              <a:t>Brent Glass </a:t>
            </a:r>
            <a:br>
              <a:rPr lang="en-US" sz="2400" dirty="0"/>
            </a:br>
            <a:r>
              <a:rPr lang="en-US" sz="2400" dirty="0"/>
              <a:t>312-366-2749</a:t>
            </a:r>
          </a:p>
          <a:p>
            <a:pPr algn="ctr"/>
            <a:r>
              <a:rPr lang="en-US" sz="2400" dirty="0"/>
              <a:t>Brent@blessingsinabackpack.org</a:t>
            </a:r>
          </a:p>
          <a:p>
            <a:pPr algn="ctr"/>
            <a:endParaRPr lang="en-US" sz="2400" dirty="0"/>
          </a:p>
        </p:txBody>
      </p:sp>
      <p:pic>
        <p:nvPicPr>
          <p:cNvPr id="7" name="Picture 6">
            <a:extLst>
              <a:ext uri="{FF2B5EF4-FFF2-40B4-BE49-F238E27FC236}">
                <a16:creationId xmlns:a16="http://schemas.microsoft.com/office/drawing/2014/main" id="{022925EB-5041-8744-9DC9-9E85937BF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3329"/>
            <a:ext cx="1244202" cy="915871"/>
          </a:xfrm>
          <a:prstGeom prst="rect">
            <a:avLst/>
          </a:prstGeom>
        </p:spPr>
      </p:pic>
    </p:spTree>
    <p:extLst>
      <p:ext uri="{BB962C8B-B14F-4D97-AF65-F5344CB8AC3E}">
        <p14:creationId xmlns:p14="http://schemas.microsoft.com/office/powerpoint/2010/main" val="83462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1FF1DACA-8715-4DC0-8870-58B268D4CF30}" type="slidenum">
              <a:rPr lang="en-US" smtClean="0"/>
              <a:t>2</a:t>
            </a:fld>
            <a:endParaRPr lang="en-US" dirty="0"/>
          </a:p>
        </p:txBody>
      </p:sp>
      <p:cxnSp>
        <p:nvCxnSpPr>
          <p:cNvPr id="8" name="Straight Connector 7"/>
          <p:cNvCxnSpPr/>
          <p:nvPr/>
        </p:nvCxnSpPr>
        <p:spPr>
          <a:xfrm>
            <a:off x="1875430" y="373985"/>
            <a:ext cx="647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51630" y="559345"/>
            <a:ext cx="6400800" cy="523220"/>
          </a:xfrm>
          <a:prstGeom prst="rect">
            <a:avLst/>
          </a:prstGeom>
          <a:noFill/>
        </p:spPr>
        <p:txBody>
          <a:bodyPr wrap="square" rtlCol="0">
            <a:spAutoFit/>
          </a:bodyPr>
          <a:lstStyle/>
          <a:p>
            <a:pPr algn="ctr"/>
            <a:r>
              <a:rPr lang="en-US" sz="2800" b="1" dirty="0"/>
              <a:t>Foundations of Individual Giving</a:t>
            </a:r>
          </a:p>
        </p:txBody>
      </p:sp>
      <p:sp>
        <p:nvSpPr>
          <p:cNvPr id="11" name="TextBox 10"/>
          <p:cNvSpPr txBox="1">
            <a:spLocks noChangeAspect="1"/>
          </p:cNvSpPr>
          <p:nvPr/>
        </p:nvSpPr>
        <p:spPr>
          <a:xfrm>
            <a:off x="973973" y="2209800"/>
            <a:ext cx="7027027" cy="3840480"/>
          </a:xfrm>
          <a:prstGeom prst="rect">
            <a:avLst/>
          </a:prstGeom>
          <a:noFill/>
        </p:spPr>
        <p:txBody>
          <a:bodyPr wrap="square" rtlCol="0">
            <a:noAutofit/>
          </a:bodyPr>
          <a:lstStyle/>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954" y="1404559"/>
            <a:ext cx="6874627" cy="5161357"/>
          </a:xfrm>
          <a:prstGeom prst="rect">
            <a:avLst/>
          </a:prstGeom>
        </p:spPr>
      </p:pic>
      <p:pic>
        <p:nvPicPr>
          <p:cNvPr id="10" name="Picture 9">
            <a:extLst>
              <a:ext uri="{FF2B5EF4-FFF2-40B4-BE49-F238E27FC236}">
                <a16:creationId xmlns:a16="http://schemas.microsoft.com/office/drawing/2014/main" id="{219F9599-5CAD-3A48-AA5A-00B9FE3CA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03329"/>
            <a:ext cx="1244202" cy="915871"/>
          </a:xfrm>
          <a:prstGeom prst="rect">
            <a:avLst/>
          </a:prstGeom>
        </p:spPr>
      </p:pic>
    </p:spTree>
    <p:extLst>
      <p:ext uri="{BB962C8B-B14F-4D97-AF65-F5344CB8AC3E}">
        <p14:creationId xmlns:p14="http://schemas.microsoft.com/office/powerpoint/2010/main" val="50919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1FF1DACA-8715-4DC0-8870-58B268D4CF30}" type="slidenum">
              <a:rPr lang="en-US" smtClean="0">
                <a:solidFill>
                  <a:prstClr val="black">
                    <a:lumMod val="50000"/>
                    <a:lumOff val="50000"/>
                  </a:prstClr>
                </a:solidFill>
              </a:rPr>
              <a:pPr/>
              <a:t>3</a:t>
            </a:fld>
            <a:endParaRPr lang="en-US" dirty="0">
              <a:solidFill>
                <a:prstClr val="black">
                  <a:lumMod val="50000"/>
                  <a:lumOff val="50000"/>
                </a:prstClr>
              </a:solidFill>
            </a:endParaRPr>
          </a:p>
        </p:txBody>
      </p:sp>
      <p:cxnSp>
        <p:nvCxnSpPr>
          <p:cNvPr id="8" name="Straight Connector 7"/>
          <p:cNvCxnSpPr/>
          <p:nvPr/>
        </p:nvCxnSpPr>
        <p:spPr>
          <a:xfrm>
            <a:off x="1875430" y="424578"/>
            <a:ext cx="647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51630" y="640680"/>
            <a:ext cx="6400800" cy="523220"/>
          </a:xfrm>
          <a:prstGeom prst="rect">
            <a:avLst/>
          </a:prstGeom>
          <a:noFill/>
        </p:spPr>
        <p:txBody>
          <a:bodyPr wrap="square" rtlCol="0">
            <a:spAutoFit/>
          </a:bodyPr>
          <a:lstStyle/>
          <a:p>
            <a:pPr algn="ctr"/>
            <a:r>
              <a:rPr lang="en-US" sz="2800" b="1" dirty="0"/>
              <a:t>Foundations of Individual Giving</a:t>
            </a:r>
            <a:endParaRPr lang="en-US" sz="2800" b="1" dirty="0">
              <a:solidFill>
                <a:prstClr val="black"/>
              </a:solidFill>
            </a:endParaRPr>
          </a:p>
        </p:txBody>
      </p:sp>
      <p:pic>
        <p:nvPicPr>
          <p:cNvPr id="3" name="Picture 2">
            <a:extLst>
              <a:ext uri="{FF2B5EF4-FFF2-40B4-BE49-F238E27FC236}">
                <a16:creationId xmlns:a16="http://schemas.microsoft.com/office/drawing/2014/main" id="{F1E9CF0B-9E8F-8046-94E4-1E9606CB1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983" y="2209800"/>
            <a:ext cx="3810000" cy="3810000"/>
          </a:xfrm>
          <a:prstGeom prst="rect">
            <a:avLst/>
          </a:prstGeom>
        </p:spPr>
      </p:pic>
      <p:pic>
        <p:nvPicPr>
          <p:cNvPr id="7" name="Picture 6">
            <a:extLst>
              <a:ext uri="{FF2B5EF4-FFF2-40B4-BE49-F238E27FC236}">
                <a16:creationId xmlns:a16="http://schemas.microsoft.com/office/drawing/2014/main" id="{DF9A7A5E-6930-E94A-BC03-E260DD3B3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48" y="2161514"/>
            <a:ext cx="3475552" cy="3475552"/>
          </a:xfrm>
          <a:prstGeom prst="rect">
            <a:avLst/>
          </a:prstGeom>
        </p:spPr>
      </p:pic>
      <p:pic>
        <p:nvPicPr>
          <p:cNvPr id="10" name="Picture 9">
            <a:extLst>
              <a:ext uri="{FF2B5EF4-FFF2-40B4-BE49-F238E27FC236}">
                <a16:creationId xmlns:a16="http://schemas.microsoft.com/office/drawing/2014/main" id="{7BF43438-2915-D240-A5A5-C2B995CC6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03329"/>
            <a:ext cx="1244202" cy="915871"/>
          </a:xfrm>
          <a:prstGeom prst="rect">
            <a:avLst/>
          </a:prstGeom>
        </p:spPr>
      </p:pic>
    </p:spTree>
    <p:extLst>
      <p:ext uri="{BB962C8B-B14F-4D97-AF65-F5344CB8AC3E}">
        <p14:creationId xmlns:p14="http://schemas.microsoft.com/office/powerpoint/2010/main" val="43498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045C286A-ACA3-2E46-B3A0-3A97C0238C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018" y="1317373"/>
            <a:ext cx="8735937" cy="479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AE8535B-4FEB-3247-832B-ABB9DDD29937}"/>
              </a:ext>
            </a:extLst>
          </p:cNvPr>
          <p:cNvSpPr txBox="1"/>
          <p:nvPr/>
        </p:nvSpPr>
        <p:spPr>
          <a:xfrm>
            <a:off x="5334000" y="5146468"/>
            <a:ext cx="3429000" cy="685800"/>
          </a:xfrm>
          <a:prstGeom prst="rect">
            <a:avLst/>
          </a:prstGeom>
          <a:noFill/>
        </p:spPr>
        <p:txBody>
          <a:bodyPr wrap="none" rtlCol="0">
            <a:noAutofit/>
          </a:bodyPr>
          <a:lstStyle/>
          <a:p>
            <a:r>
              <a:rPr lang="en-US" dirty="0">
                <a:solidFill>
                  <a:schemeClr val="accent4">
                    <a:lumMod val="50000"/>
                  </a:schemeClr>
                </a:solidFill>
              </a:rPr>
              <a:t>Cultivation – Building relationships</a:t>
            </a:r>
          </a:p>
        </p:txBody>
      </p:sp>
      <p:sp>
        <p:nvSpPr>
          <p:cNvPr id="6" name="Slide Number Placeholder 5"/>
          <p:cNvSpPr>
            <a:spLocks noGrp="1"/>
          </p:cNvSpPr>
          <p:nvPr>
            <p:ph type="sldNum" sz="quarter" idx="11"/>
          </p:nvPr>
        </p:nvSpPr>
        <p:spPr/>
        <p:txBody>
          <a:bodyPr/>
          <a:lstStyle/>
          <a:p>
            <a:fld id="{1FF1DACA-8715-4DC0-8870-58B268D4CF30}" type="slidenum">
              <a:rPr lang="en-US" smtClean="0"/>
              <a:t>4</a:t>
            </a:fld>
            <a:endParaRPr lang="en-US" dirty="0"/>
          </a:p>
        </p:txBody>
      </p:sp>
      <p:cxnSp>
        <p:nvCxnSpPr>
          <p:cNvPr id="8" name="Straight Connector 7"/>
          <p:cNvCxnSpPr/>
          <p:nvPr/>
        </p:nvCxnSpPr>
        <p:spPr>
          <a:xfrm>
            <a:off x="1951630" y="533400"/>
            <a:ext cx="647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51630" y="695980"/>
            <a:ext cx="6400800" cy="523220"/>
          </a:xfrm>
          <a:prstGeom prst="rect">
            <a:avLst/>
          </a:prstGeom>
          <a:noFill/>
        </p:spPr>
        <p:txBody>
          <a:bodyPr wrap="square" rtlCol="0">
            <a:spAutoFit/>
          </a:bodyPr>
          <a:lstStyle/>
          <a:p>
            <a:pPr algn="ctr"/>
            <a:r>
              <a:rPr lang="en-US" sz="2800" b="1" dirty="0"/>
              <a:t>Foundations of Individual Giving</a:t>
            </a:r>
          </a:p>
        </p:txBody>
      </p:sp>
      <p:pic>
        <p:nvPicPr>
          <p:cNvPr id="7" name="Picture 6">
            <a:extLst>
              <a:ext uri="{FF2B5EF4-FFF2-40B4-BE49-F238E27FC236}">
                <a16:creationId xmlns:a16="http://schemas.microsoft.com/office/drawing/2014/main" id="{3D240AA0-73EE-DA45-8653-E7601E67F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03329"/>
            <a:ext cx="1244202" cy="915871"/>
          </a:xfrm>
          <a:prstGeom prst="rect">
            <a:avLst/>
          </a:prstGeom>
        </p:spPr>
      </p:pic>
      <p:sp>
        <p:nvSpPr>
          <p:cNvPr id="3" name="TextBox 2">
            <a:extLst>
              <a:ext uri="{FF2B5EF4-FFF2-40B4-BE49-F238E27FC236}">
                <a16:creationId xmlns:a16="http://schemas.microsoft.com/office/drawing/2014/main" id="{F08D1C91-AA3B-9745-BA1F-51D730D51917}"/>
              </a:ext>
            </a:extLst>
          </p:cNvPr>
          <p:cNvSpPr txBox="1"/>
          <p:nvPr/>
        </p:nvSpPr>
        <p:spPr>
          <a:xfrm>
            <a:off x="5577385" y="2648658"/>
            <a:ext cx="2942230" cy="611038"/>
          </a:xfrm>
          <a:prstGeom prst="rect">
            <a:avLst/>
          </a:prstGeom>
          <a:noFill/>
        </p:spPr>
        <p:txBody>
          <a:bodyPr wrap="square" rtlCol="0">
            <a:noAutofit/>
          </a:bodyPr>
          <a:lstStyle/>
          <a:p>
            <a:r>
              <a:rPr lang="en-US" dirty="0">
                <a:solidFill>
                  <a:schemeClr val="accent4">
                    <a:lumMod val="50000"/>
                  </a:schemeClr>
                </a:solidFill>
              </a:rPr>
              <a:t>Identification – Friend-raising</a:t>
            </a:r>
          </a:p>
        </p:txBody>
      </p:sp>
      <p:sp>
        <p:nvSpPr>
          <p:cNvPr id="4" name="Rectangle 3">
            <a:extLst>
              <a:ext uri="{FF2B5EF4-FFF2-40B4-BE49-F238E27FC236}">
                <a16:creationId xmlns:a16="http://schemas.microsoft.com/office/drawing/2014/main" id="{F76A162F-331E-0A4B-BF9E-F9D158834E73}"/>
              </a:ext>
            </a:extLst>
          </p:cNvPr>
          <p:cNvSpPr/>
          <p:nvPr/>
        </p:nvSpPr>
        <p:spPr>
          <a:xfrm>
            <a:off x="27063" y="4815998"/>
            <a:ext cx="2929386" cy="646331"/>
          </a:xfrm>
          <a:prstGeom prst="rect">
            <a:avLst/>
          </a:prstGeom>
        </p:spPr>
        <p:txBody>
          <a:bodyPr wrap="square">
            <a:spAutoFit/>
          </a:bodyPr>
          <a:lstStyle/>
          <a:p>
            <a:r>
              <a:rPr lang="en-US" dirty="0">
                <a:solidFill>
                  <a:schemeClr val="accent4">
                    <a:lumMod val="50000"/>
                  </a:schemeClr>
                </a:solidFill>
              </a:rPr>
              <a:t>Solicitation – Presenting a proposal/Making the ask</a:t>
            </a:r>
          </a:p>
        </p:txBody>
      </p:sp>
      <p:sp>
        <p:nvSpPr>
          <p:cNvPr id="5" name="Rectangle 4">
            <a:extLst>
              <a:ext uri="{FF2B5EF4-FFF2-40B4-BE49-F238E27FC236}">
                <a16:creationId xmlns:a16="http://schemas.microsoft.com/office/drawing/2014/main" id="{6A8F0C2C-6D74-8243-9C1C-0794D607435D}"/>
              </a:ext>
            </a:extLst>
          </p:cNvPr>
          <p:cNvSpPr/>
          <p:nvPr/>
        </p:nvSpPr>
        <p:spPr>
          <a:xfrm>
            <a:off x="177402" y="2626535"/>
            <a:ext cx="2895600" cy="646331"/>
          </a:xfrm>
          <a:prstGeom prst="rect">
            <a:avLst/>
          </a:prstGeom>
        </p:spPr>
        <p:txBody>
          <a:bodyPr wrap="square">
            <a:spAutoFit/>
          </a:bodyPr>
          <a:lstStyle/>
          <a:p>
            <a:r>
              <a:rPr lang="en-US" dirty="0">
                <a:solidFill>
                  <a:schemeClr val="accent4">
                    <a:lumMod val="50000"/>
                  </a:schemeClr>
                </a:solidFill>
              </a:rPr>
              <a:t>Stewardship – Expressing thanks for the gift</a:t>
            </a:r>
          </a:p>
        </p:txBody>
      </p:sp>
    </p:spTree>
    <p:extLst>
      <p:ext uri="{BB962C8B-B14F-4D97-AF65-F5344CB8AC3E}">
        <p14:creationId xmlns:p14="http://schemas.microsoft.com/office/powerpoint/2010/main" val="59744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1FF1DACA-8715-4DC0-8870-58B268D4CF30}" type="slidenum">
              <a:rPr lang="en-US" smtClean="0"/>
              <a:t>5</a:t>
            </a:fld>
            <a:endParaRPr lang="en-US" dirty="0"/>
          </a:p>
        </p:txBody>
      </p:sp>
      <p:cxnSp>
        <p:nvCxnSpPr>
          <p:cNvPr id="8" name="Straight Connector 7"/>
          <p:cNvCxnSpPr>
            <a:cxnSpLocks/>
          </p:cNvCxnSpPr>
          <p:nvPr/>
        </p:nvCxnSpPr>
        <p:spPr>
          <a:xfrm>
            <a:off x="2133600" y="398190"/>
            <a:ext cx="6172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spect="1"/>
          </p:cNvSpPr>
          <p:nvPr/>
        </p:nvSpPr>
        <p:spPr>
          <a:xfrm>
            <a:off x="381000" y="1614798"/>
            <a:ext cx="7687120" cy="4931104"/>
          </a:xfrm>
          <a:prstGeom prst="rect">
            <a:avLst/>
          </a:prstGeom>
          <a:noFill/>
        </p:spPr>
        <p:txBody>
          <a:bodyPr wrap="square" rtlCol="0">
            <a:noAutofit/>
          </a:bodyPr>
          <a:lstStyle/>
          <a:p>
            <a:pPr marL="342900" indent="-342900">
              <a:buFont typeface="+mj-lt"/>
              <a:buAutoNum type="arabicPeriod"/>
            </a:pPr>
            <a:r>
              <a:rPr lang="en-US" sz="2400" dirty="0"/>
              <a:t>Identification</a:t>
            </a:r>
          </a:p>
          <a:p>
            <a:pPr marL="800100" lvl="1" indent="-342900">
              <a:buFont typeface="Arial" pitchFamily="34" charset="0"/>
              <a:buChar char="•"/>
            </a:pPr>
            <a:r>
              <a:rPr lang="en-US" sz="2400" dirty="0"/>
              <a:t>Special event attendees, weekly packing volunteer team members, civic &amp; church group, event sponsors, current donors, donors to peer-to-peer campaigns</a:t>
            </a:r>
            <a:br>
              <a:rPr lang="en-US" sz="2400" dirty="0"/>
            </a:br>
            <a:endParaRPr lang="en-US" sz="2400" dirty="0"/>
          </a:p>
          <a:p>
            <a:pPr marL="342900" indent="-342900">
              <a:buFont typeface="+mj-lt"/>
              <a:buAutoNum type="arabicPeriod"/>
            </a:pPr>
            <a:r>
              <a:rPr lang="en-US" sz="2400" dirty="0"/>
              <a:t>Cultivation</a:t>
            </a:r>
          </a:p>
          <a:p>
            <a:pPr marL="800100" lvl="1" indent="-342900">
              <a:buFont typeface="Arial" pitchFamily="34" charset="0"/>
              <a:buChar char="•"/>
            </a:pPr>
            <a:r>
              <a:rPr lang="en-US" sz="2400" dirty="0"/>
              <a:t>Dedicate time to build relationship</a:t>
            </a:r>
          </a:p>
          <a:p>
            <a:pPr marL="800100" lvl="1" indent="-342900">
              <a:buFont typeface="Arial" pitchFamily="34" charset="0"/>
              <a:buChar char="•"/>
            </a:pPr>
            <a:r>
              <a:rPr lang="en-US" sz="2400" dirty="0"/>
              <a:t>Invite to packing event, community event</a:t>
            </a:r>
          </a:p>
          <a:p>
            <a:pPr marL="800100" lvl="1" indent="-342900">
              <a:buFont typeface="Arial" pitchFamily="34" charset="0"/>
              <a:buChar char="•"/>
            </a:pPr>
            <a:r>
              <a:rPr lang="en-US" sz="2400" dirty="0"/>
              <a:t>Ask what area of BIB they are passionate about</a:t>
            </a:r>
          </a:p>
          <a:p>
            <a:pPr lvl="1"/>
            <a:endParaRPr lang="en-US" dirty="0"/>
          </a:p>
        </p:txBody>
      </p:sp>
      <p:sp>
        <p:nvSpPr>
          <p:cNvPr id="13" name="TextBox 12">
            <a:extLst>
              <a:ext uri="{FF2B5EF4-FFF2-40B4-BE49-F238E27FC236}">
                <a16:creationId xmlns:a16="http://schemas.microsoft.com/office/drawing/2014/main" id="{126231DA-1E7A-A047-88CB-F45E7C08D742}"/>
              </a:ext>
            </a:extLst>
          </p:cNvPr>
          <p:cNvSpPr txBox="1"/>
          <p:nvPr/>
        </p:nvSpPr>
        <p:spPr>
          <a:xfrm>
            <a:off x="2133600" y="532179"/>
            <a:ext cx="6400800" cy="523220"/>
          </a:xfrm>
          <a:prstGeom prst="rect">
            <a:avLst/>
          </a:prstGeom>
          <a:noFill/>
        </p:spPr>
        <p:txBody>
          <a:bodyPr wrap="square" rtlCol="0">
            <a:spAutoFit/>
          </a:bodyPr>
          <a:lstStyle/>
          <a:p>
            <a:pPr algn="ctr"/>
            <a:r>
              <a:rPr lang="en-US" sz="2800" b="1" dirty="0"/>
              <a:t>Foundations of Individual Giving</a:t>
            </a:r>
            <a:endParaRPr lang="en-US" sz="2800" b="1" dirty="0">
              <a:solidFill>
                <a:prstClr val="black"/>
              </a:solidFill>
            </a:endParaRPr>
          </a:p>
        </p:txBody>
      </p:sp>
      <p:pic>
        <p:nvPicPr>
          <p:cNvPr id="9" name="Picture 8">
            <a:extLst>
              <a:ext uri="{FF2B5EF4-FFF2-40B4-BE49-F238E27FC236}">
                <a16:creationId xmlns:a16="http://schemas.microsoft.com/office/drawing/2014/main" id="{9A78CA58-4622-FA4A-A016-9962F4029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3329"/>
            <a:ext cx="1244202" cy="915871"/>
          </a:xfrm>
          <a:prstGeom prst="rect">
            <a:avLst/>
          </a:prstGeom>
        </p:spPr>
      </p:pic>
    </p:spTree>
    <p:extLst>
      <p:ext uri="{BB962C8B-B14F-4D97-AF65-F5344CB8AC3E}">
        <p14:creationId xmlns:p14="http://schemas.microsoft.com/office/powerpoint/2010/main" val="43552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1FF1DACA-8715-4DC0-8870-58B268D4CF30}" type="slidenum">
              <a:rPr lang="en-US" smtClean="0"/>
              <a:t>6</a:t>
            </a:fld>
            <a:endParaRPr lang="en-US" dirty="0"/>
          </a:p>
        </p:txBody>
      </p:sp>
      <p:cxnSp>
        <p:nvCxnSpPr>
          <p:cNvPr id="8" name="Straight Connector 7"/>
          <p:cNvCxnSpPr>
            <a:cxnSpLocks/>
          </p:cNvCxnSpPr>
          <p:nvPr/>
        </p:nvCxnSpPr>
        <p:spPr>
          <a:xfrm>
            <a:off x="1828800" y="426994"/>
            <a:ext cx="647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spect="1"/>
          </p:cNvSpPr>
          <p:nvPr/>
        </p:nvSpPr>
        <p:spPr>
          <a:xfrm>
            <a:off x="381000" y="980661"/>
            <a:ext cx="8229600" cy="5649280"/>
          </a:xfrm>
          <a:prstGeom prst="rect">
            <a:avLst/>
          </a:prstGeom>
          <a:noFill/>
        </p:spPr>
        <p:txBody>
          <a:bodyPr wrap="square" rtlCol="0">
            <a:noAutofit/>
          </a:bodyPr>
          <a:lstStyle/>
          <a:p>
            <a:r>
              <a:rPr lang="en-US" dirty="0">
                <a:solidFill>
                  <a:srgbClr val="6CB492"/>
                </a:solidFill>
                <a:effectLst>
                  <a:outerShdw blurRad="38100" dist="38100" dir="2700000" algn="tl">
                    <a:srgbClr val="000000">
                      <a:alpha val="43137"/>
                    </a:srgbClr>
                  </a:outerShdw>
                </a:effectLst>
              </a:rPr>
              <a:t>			</a:t>
            </a:r>
            <a:endParaRPr lang="en-US" sz="2400" dirty="0">
              <a:solidFill>
                <a:srgbClr val="6CB492"/>
              </a:solidFill>
              <a:effectLst>
                <a:outerShdw blurRad="38100" dist="38100" dir="2700000" algn="tl">
                  <a:srgbClr val="000000">
                    <a:alpha val="43137"/>
                  </a:srgbClr>
                </a:outerShdw>
              </a:effectLst>
            </a:endParaRPr>
          </a:p>
          <a:p>
            <a:pPr lvl="1"/>
            <a:endParaRPr lang="en-US" sz="2400" dirty="0"/>
          </a:p>
          <a:p>
            <a:r>
              <a:rPr lang="en-US" sz="2400" dirty="0"/>
              <a:t>3. Solicitation</a:t>
            </a:r>
          </a:p>
          <a:p>
            <a:pPr marL="800100" lvl="1" indent="-342900">
              <a:buFont typeface="Arial" pitchFamily="34" charset="0"/>
              <a:buChar char="•"/>
            </a:pPr>
            <a:r>
              <a:rPr lang="en-US" sz="2400" dirty="0"/>
              <a:t>Ask for support</a:t>
            </a:r>
          </a:p>
          <a:p>
            <a:pPr marL="800100" lvl="1" indent="-342900">
              <a:buFont typeface="Arial" pitchFamily="34" charset="0"/>
              <a:buChar char="•"/>
            </a:pPr>
            <a:r>
              <a:rPr lang="en-US" sz="2400" dirty="0"/>
              <a:t>Share Areas of Greatest needs:  i.e. program growth, volunteers, community awareness</a:t>
            </a:r>
          </a:p>
          <a:p>
            <a:pPr marL="800100" lvl="1" indent="-342900">
              <a:buFont typeface="Arial" pitchFamily="34" charset="0"/>
              <a:buChar char="•"/>
            </a:pPr>
            <a:r>
              <a:rPr lang="en-US" sz="2400" dirty="0"/>
              <a:t>If No, ask why (area of need, timing, dollar amount)</a:t>
            </a:r>
          </a:p>
          <a:p>
            <a:pPr marL="800100" lvl="1" indent="-342900">
              <a:buFont typeface="Arial" pitchFamily="34" charset="0"/>
              <a:buChar char="•"/>
            </a:pPr>
            <a:r>
              <a:rPr lang="en-US" sz="2400" dirty="0"/>
              <a:t>Have next action clarified before end of meeting</a:t>
            </a:r>
          </a:p>
          <a:p>
            <a:pPr lvl="1"/>
            <a:endParaRPr lang="en-US" sz="2400" dirty="0"/>
          </a:p>
          <a:p>
            <a:r>
              <a:rPr lang="en-US" sz="2400" dirty="0"/>
              <a:t>4. Stewardship</a:t>
            </a:r>
          </a:p>
          <a:p>
            <a:pPr marL="800100" lvl="1" indent="-342900">
              <a:buFont typeface="Arial" pitchFamily="34" charset="0"/>
              <a:buChar char="•"/>
            </a:pPr>
            <a:r>
              <a:rPr lang="en-US" sz="2400" dirty="0"/>
              <a:t>Ask how they would like to be thanked and then thank them and thank them again</a:t>
            </a:r>
          </a:p>
          <a:p>
            <a:pPr marL="800100" lvl="1" indent="-342900">
              <a:buFont typeface="Arial" pitchFamily="34" charset="0"/>
              <a:buChar char="•"/>
            </a:pPr>
            <a:r>
              <a:rPr lang="en-US" sz="2400" dirty="0"/>
              <a:t>Show Outcome of Investment </a:t>
            </a:r>
          </a:p>
          <a:p>
            <a:pPr marL="800100" lvl="1" indent="-342900">
              <a:buFont typeface="Arial" pitchFamily="34" charset="0"/>
              <a:buChar char="•"/>
            </a:pPr>
            <a:r>
              <a:rPr lang="en-US" sz="2400" dirty="0"/>
              <a:t>Send updates, stories, kid thank you </a:t>
            </a:r>
          </a:p>
        </p:txBody>
      </p:sp>
      <p:pic>
        <p:nvPicPr>
          <p:cNvPr id="12" name="Picture 11">
            <a:extLst>
              <a:ext uri="{FF2B5EF4-FFF2-40B4-BE49-F238E27FC236}">
                <a16:creationId xmlns:a16="http://schemas.microsoft.com/office/drawing/2014/main" id="{86478217-D2F5-3144-9F5B-02B8EA9A9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3329"/>
            <a:ext cx="1244202" cy="915871"/>
          </a:xfrm>
          <a:prstGeom prst="rect">
            <a:avLst/>
          </a:prstGeom>
        </p:spPr>
      </p:pic>
      <p:sp>
        <p:nvSpPr>
          <p:cNvPr id="13" name="TextBox 12">
            <a:extLst>
              <a:ext uri="{FF2B5EF4-FFF2-40B4-BE49-F238E27FC236}">
                <a16:creationId xmlns:a16="http://schemas.microsoft.com/office/drawing/2014/main" id="{6BCF5866-A268-5D4C-B440-23A4A335BD0E}"/>
              </a:ext>
            </a:extLst>
          </p:cNvPr>
          <p:cNvSpPr txBox="1"/>
          <p:nvPr/>
        </p:nvSpPr>
        <p:spPr>
          <a:xfrm>
            <a:off x="2057400" y="533100"/>
            <a:ext cx="6400800" cy="523220"/>
          </a:xfrm>
          <a:prstGeom prst="rect">
            <a:avLst/>
          </a:prstGeom>
          <a:noFill/>
        </p:spPr>
        <p:txBody>
          <a:bodyPr wrap="square" rtlCol="0">
            <a:spAutoFit/>
          </a:bodyPr>
          <a:lstStyle/>
          <a:p>
            <a:pPr algn="ctr"/>
            <a:r>
              <a:rPr lang="en-US" sz="2800" b="1" dirty="0"/>
              <a:t>Foundations of Individual Giving</a:t>
            </a:r>
            <a:endParaRPr lang="en-US" sz="2800" b="1" dirty="0">
              <a:solidFill>
                <a:prstClr val="black"/>
              </a:solidFill>
            </a:endParaRPr>
          </a:p>
        </p:txBody>
      </p:sp>
    </p:spTree>
    <p:extLst>
      <p:ext uri="{BB962C8B-B14F-4D97-AF65-F5344CB8AC3E}">
        <p14:creationId xmlns:p14="http://schemas.microsoft.com/office/powerpoint/2010/main" val="43498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077200" cy="369332"/>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id="{DC7E5571-FB04-E449-A644-E21C36ED806A}"/>
              </a:ext>
            </a:extLst>
          </p:cNvPr>
          <p:cNvSpPr/>
          <p:nvPr/>
        </p:nvSpPr>
        <p:spPr>
          <a:xfrm>
            <a:off x="278294" y="1752600"/>
            <a:ext cx="8066941" cy="3508653"/>
          </a:xfrm>
          <a:prstGeom prst="rect">
            <a:avLst/>
          </a:prstGeom>
        </p:spPr>
        <p:txBody>
          <a:bodyPr wrap="square">
            <a:spAutoFit/>
          </a:bodyPr>
          <a:lstStyle/>
          <a:p>
            <a:r>
              <a:rPr lang="en-US" sz="2400" b="1" dirty="0"/>
              <a:t>Finding Donors in Special Events</a:t>
            </a:r>
          </a:p>
          <a:p>
            <a:endParaRPr lang="en-US" dirty="0"/>
          </a:p>
          <a:p>
            <a:pPr marL="285750" indent="-285750">
              <a:buFont typeface="Arial" pitchFamily="34" charset="0"/>
              <a:buChar char="•"/>
            </a:pPr>
            <a:r>
              <a:rPr lang="en-US" sz="2000" dirty="0"/>
              <a:t>Use your guest lists to find out how many times people have attended your special event. Discuss with event committee who needs follow-up. </a:t>
            </a:r>
          </a:p>
          <a:p>
            <a:endParaRPr lang="en-US" sz="2000" dirty="0"/>
          </a:p>
          <a:p>
            <a:pPr marL="285750" indent="-285750">
              <a:buFont typeface="Arial" pitchFamily="34" charset="0"/>
              <a:buChar char="•"/>
            </a:pPr>
            <a:r>
              <a:rPr lang="en-US" sz="2000" dirty="0"/>
              <a:t>Identify people who have purchased the high-end ticket, table, or sponsorship and cultivate them as potential donors. </a:t>
            </a:r>
          </a:p>
          <a:p>
            <a:endParaRPr lang="en-US" sz="2000" dirty="0"/>
          </a:p>
          <a:p>
            <a:pPr marL="285750" indent="-285750">
              <a:buFont typeface="Arial" pitchFamily="34" charset="0"/>
              <a:buChar char="•"/>
            </a:pPr>
            <a:r>
              <a:rPr lang="en-US" sz="2000" dirty="0"/>
              <a:t>So much money is left on the table because we do not follow-up with people who attend our events.  An event without follow up = missed opportunity and money left on the table.</a:t>
            </a:r>
          </a:p>
        </p:txBody>
      </p:sp>
      <p:sp>
        <p:nvSpPr>
          <p:cNvPr id="9" name="TextBox 8">
            <a:extLst>
              <a:ext uri="{FF2B5EF4-FFF2-40B4-BE49-F238E27FC236}">
                <a16:creationId xmlns:a16="http://schemas.microsoft.com/office/drawing/2014/main" id="{5CE0474B-5236-5F4B-A2BA-7E414FBBFA0E}"/>
              </a:ext>
            </a:extLst>
          </p:cNvPr>
          <p:cNvSpPr txBox="1"/>
          <p:nvPr/>
        </p:nvSpPr>
        <p:spPr>
          <a:xfrm>
            <a:off x="1969259" y="692816"/>
            <a:ext cx="6400800" cy="523220"/>
          </a:xfrm>
          <a:prstGeom prst="rect">
            <a:avLst/>
          </a:prstGeom>
          <a:noFill/>
        </p:spPr>
        <p:txBody>
          <a:bodyPr wrap="square" rtlCol="0">
            <a:spAutoFit/>
          </a:bodyPr>
          <a:lstStyle/>
          <a:p>
            <a:pPr algn="ctr"/>
            <a:r>
              <a:rPr lang="en-US" sz="2800" b="1" dirty="0"/>
              <a:t>Foundations of Individual Giving</a:t>
            </a:r>
            <a:endParaRPr lang="en-US" sz="2800" b="1" dirty="0">
              <a:solidFill>
                <a:prstClr val="black"/>
              </a:solidFill>
            </a:endParaRPr>
          </a:p>
        </p:txBody>
      </p:sp>
      <p:cxnSp>
        <p:nvCxnSpPr>
          <p:cNvPr id="10" name="Straight Connector 9">
            <a:extLst>
              <a:ext uri="{FF2B5EF4-FFF2-40B4-BE49-F238E27FC236}">
                <a16:creationId xmlns:a16="http://schemas.microsoft.com/office/drawing/2014/main" id="{AA311662-EA3D-DA40-94F7-291F33781B93}"/>
              </a:ext>
            </a:extLst>
          </p:cNvPr>
          <p:cNvCxnSpPr/>
          <p:nvPr/>
        </p:nvCxnSpPr>
        <p:spPr>
          <a:xfrm>
            <a:off x="1868235" y="609600"/>
            <a:ext cx="647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E6B665F-EF27-9A4F-A32C-E2E4A2479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3329"/>
            <a:ext cx="1244202" cy="915871"/>
          </a:xfrm>
          <a:prstGeom prst="rect">
            <a:avLst/>
          </a:prstGeom>
        </p:spPr>
      </p:pic>
    </p:spTree>
    <p:extLst>
      <p:ext uri="{BB962C8B-B14F-4D97-AF65-F5344CB8AC3E}">
        <p14:creationId xmlns:p14="http://schemas.microsoft.com/office/powerpoint/2010/main" val="410334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D85D00-B94A-C044-83E5-0C7DA3C10F08}"/>
              </a:ext>
            </a:extLst>
          </p:cNvPr>
          <p:cNvSpPr/>
          <p:nvPr/>
        </p:nvSpPr>
        <p:spPr>
          <a:xfrm>
            <a:off x="533400" y="1370388"/>
            <a:ext cx="7543800" cy="4985980"/>
          </a:xfrm>
          <a:prstGeom prst="rect">
            <a:avLst/>
          </a:prstGeom>
        </p:spPr>
        <p:txBody>
          <a:bodyPr wrap="square">
            <a:spAutoFit/>
          </a:bodyPr>
          <a:lstStyle/>
          <a:p>
            <a:endParaRPr lang="en-US" b="1" dirty="0">
              <a:solidFill>
                <a:prstClr val="black"/>
              </a:solidFill>
            </a:endParaRPr>
          </a:p>
          <a:p>
            <a:r>
              <a:rPr lang="en-US" sz="2000" dirty="0"/>
              <a:t>• Develop the attitude that you are aiding the individual and the decision making process by providing them with an opportunity to invest in a great, proven program where their money will be wisely spent.</a:t>
            </a:r>
          </a:p>
          <a:p>
            <a:r>
              <a:rPr lang="en-US" sz="2000" dirty="0"/>
              <a:t> </a:t>
            </a:r>
          </a:p>
          <a:p>
            <a:r>
              <a:rPr lang="en-US" sz="2000" dirty="0"/>
              <a:t>• People give to people they know and trust. Build relationships first, and then ask.</a:t>
            </a:r>
          </a:p>
          <a:p>
            <a:r>
              <a:rPr lang="en-US" sz="2000" dirty="0"/>
              <a:t> </a:t>
            </a:r>
          </a:p>
          <a:p>
            <a:r>
              <a:rPr lang="en-US" sz="2000" dirty="0"/>
              <a:t>• Keep potential and current donor informed of how well your program is performing and the successes.</a:t>
            </a:r>
          </a:p>
          <a:p>
            <a:r>
              <a:rPr lang="en-US" sz="2000" dirty="0"/>
              <a:t> </a:t>
            </a:r>
          </a:p>
          <a:p>
            <a:r>
              <a:rPr lang="en-US" sz="2000" dirty="0"/>
              <a:t>•Remember your highest potential next donor is the one that just gave. Don’t be afraid to return to the same supporter at least twice per year. They already have invested in your program once and are twice as likely to invest again.</a:t>
            </a:r>
          </a:p>
        </p:txBody>
      </p:sp>
      <p:sp>
        <p:nvSpPr>
          <p:cNvPr id="5" name="TextBox 4">
            <a:extLst>
              <a:ext uri="{FF2B5EF4-FFF2-40B4-BE49-F238E27FC236}">
                <a16:creationId xmlns:a16="http://schemas.microsoft.com/office/drawing/2014/main" id="{601DE501-68EC-0A44-8552-1D69AA7DBC0E}"/>
              </a:ext>
            </a:extLst>
          </p:cNvPr>
          <p:cNvSpPr txBox="1"/>
          <p:nvPr/>
        </p:nvSpPr>
        <p:spPr>
          <a:xfrm>
            <a:off x="2133600" y="624870"/>
            <a:ext cx="6400800" cy="523220"/>
          </a:xfrm>
          <a:prstGeom prst="rect">
            <a:avLst/>
          </a:prstGeom>
          <a:noFill/>
        </p:spPr>
        <p:txBody>
          <a:bodyPr wrap="square" rtlCol="0">
            <a:spAutoFit/>
          </a:bodyPr>
          <a:lstStyle/>
          <a:p>
            <a:pPr algn="ctr"/>
            <a:r>
              <a:rPr lang="en-US" sz="2800" b="1" dirty="0"/>
              <a:t>Foundations of Individual Giving</a:t>
            </a:r>
            <a:endParaRPr lang="en-US" sz="2800" b="1" dirty="0">
              <a:solidFill>
                <a:prstClr val="black"/>
              </a:solidFill>
            </a:endParaRPr>
          </a:p>
        </p:txBody>
      </p:sp>
      <p:cxnSp>
        <p:nvCxnSpPr>
          <p:cNvPr id="6" name="Straight Connector 5">
            <a:extLst>
              <a:ext uri="{FF2B5EF4-FFF2-40B4-BE49-F238E27FC236}">
                <a16:creationId xmlns:a16="http://schemas.microsoft.com/office/drawing/2014/main" id="{D60FB93C-3320-1C44-9AE6-2F209F8FBFD1}"/>
              </a:ext>
            </a:extLst>
          </p:cNvPr>
          <p:cNvCxnSpPr/>
          <p:nvPr/>
        </p:nvCxnSpPr>
        <p:spPr>
          <a:xfrm>
            <a:off x="1951630" y="424694"/>
            <a:ext cx="647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78172D8-EB1E-2F4B-A1F4-8B41CB8BA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3329"/>
            <a:ext cx="1244202" cy="915871"/>
          </a:xfrm>
          <a:prstGeom prst="rect">
            <a:avLst/>
          </a:prstGeom>
        </p:spPr>
      </p:pic>
    </p:spTree>
    <p:extLst>
      <p:ext uri="{BB962C8B-B14F-4D97-AF65-F5344CB8AC3E}">
        <p14:creationId xmlns:p14="http://schemas.microsoft.com/office/powerpoint/2010/main" val="357475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E17FCB-40D5-1443-912F-21250E774B9C}"/>
              </a:ext>
            </a:extLst>
          </p:cNvPr>
          <p:cNvSpPr>
            <a:spLocks noGrp="1"/>
          </p:cNvSpPr>
          <p:nvPr>
            <p:ph type="sldNum" sz="quarter" idx="11"/>
          </p:nvPr>
        </p:nvSpPr>
        <p:spPr/>
        <p:txBody>
          <a:bodyPr/>
          <a:lstStyle/>
          <a:p>
            <a:fld id="{1FF1DACA-8715-4DC0-8870-58B268D4CF30}" type="slidenum">
              <a:rPr lang="en-US" smtClean="0"/>
              <a:t>9</a:t>
            </a:fld>
            <a:endParaRPr lang="en-US" dirty="0"/>
          </a:p>
        </p:txBody>
      </p:sp>
      <p:sp>
        <p:nvSpPr>
          <p:cNvPr id="3" name="TextBox 2">
            <a:extLst>
              <a:ext uri="{FF2B5EF4-FFF2-40B4-BE49-F238E27FC236}">
                <a16:creationId xmlns:a16="http://schemas.microsoft.com/office/drawing/2014/main" id="{985D5DD5-5ABC-8A4D-8B1D-48C89BD0891A}"/>
              </a:ext>
            </a:extLst>
          </p:cNvPr>
          <p:cNvSpPr txBox="1"/>
          <p:nvPr/>
        </p:nvSpPr>
        <p:spPr>
          <a:xfrm>
            <a:off x="733629" y="234927"/>
            <a:ext cx="3146837" cy="584775"/>
          </a:xfrm>
          <a:prstGeom prst="rect">
            <a:avLst/>
          </a:prstGeom>
          <a:noFill/>
        </p:spPr>
        <p:txBody>
          <a:bodyPr wrap="square" rtlCol="0">
            <a:spAutoFit/>
          </a:bodyPr>
          <a:lstStyle/>
          <a:p>
            <a:r>
              <a:rPr lang="en-US" sz="3200" dirty="0">
                <a:solidFill>
                  <a:srgbClr val="C00000"/>
                </a:solidFill>
              </a:rPr>
              <a:t>Tell Your Story</a:t>
            </a:r>
          </a:p>
        </p:txBody>
      </p:sp>
      <p:pic>
        <p:nvPicPr>
          <p:cNvPr id="7" name="Picture 6">
            <a:extLst>
              <a:ext uri="{FF2B5EF4-FFF2-40B4-BE49-F238E27FC236}">
                <a16:creationId xmlns:a16="http://schemas.microsoft.com/office/drawing/2014/main" id="{E9ACA75A-A113-FA4A-ADD1-991D2CD43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744" y="3937000"/>
            <a:ext cx="2540000" cy="2540000"/>
          </a:xfrm>
          <a:prstGeom prst="rect">
            <a:avLst/>
          </a:prstGeom>
        </p:spPr>
      </p:pic>
      <p:pic>
        <p:nvPicPr>
          <p:cNvPr id="5" name="Picture 4">
            <a:extLst>
              <a:ext uri="{FF2B5EF4-FFF2-40B4-BE49-F238E27FC236}">
                <a16:creationId xmlns:a16="http://schemas.microsoft.com/office/drawing/2014/main" id="{15E44C69-AD08-9C47-987D-BEECC4B92C90}"/>
              </a:ext>
            </a:extLst>
          </p:cNvPr>
          <p:cNvPicPr>
            <a:picLocks noChangeAspect="1"/>
          </p:cNvPicPr>
          <p:nvPr/>
        </p:nvPicPr>
        <p:blipFill rotWithShape="1">
          <a:blip r:embed="rId4">
            <a:extLst>
              <a:ext uri="{28A0092B-C50C-407E-A947-70E740481C1C}">
                <a14:useLocalDpi xmlns:a14="http://schemas.microsoft.com/office/drawing/2010/main" val="0"/>
              </a:ext>
            </a:extLst>
          </a:blip>
          <a:srcRect l="401" t="16923" r="-1939" b="-18461"/>
          <a:stretch/>
        </p:blipFill>
        <p:spPr>
          <a:xfrm rot="707588">
            <a:off x="4118217" y="363471"/>
            <a:ext cx="3053766" cy="4501280"/>
          </a:xfrm>
          <a:prstGeom prst="rect">
            <a:avLst/>
          </a:prstGeom>
        </p:spPr>
      </p:pic>
      <p:pic>
        <p:nvPicPr>
          <p:cNvPr id="11" name="Picture 10">
            <a:extLst>
              <a:ext uri="{FF2B5EF4-FFF2-40B4-BE49-F238E27FC236}">
                <a16:creationId xmlns:a16="http://schemas.microsoft.com/office/drawing/2014/main" id="{98AB2AE7-1559-874D-95C2-672A86C99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03394">
            <a:off x="674266" y="1520019"/>
            <a:ext cx="2797120" cy="2797120"/>
          </a:xfrm>
          <a:prstGeom prst="rect">
            <a:avLst/>
          </a:prstGeom>
        </p:spPr>
      </p:pic>
      <p:pic>
        <p:nvPicPr>
          <p:cNvPr id="15" name="Picture 14">
            <a:extLst>
              <a:ext uri="{FF2B5EF4-FFF2-40B4-BE49-F238E27FC236}">
                <a16:creationId xmlns:a16="http://schemas.microsoft.com/office/drawing/2014/main" id="{372D0C80-D8BB-514A-8D17-3132FCF63BFA}"/>
              </a:ext>
            </a:extLst>
          </p:cNvPr>
          <p:cNvPicPr>
            <a:picLocks noChangeAspect="1"/>
          </p:cNvPicPr>
          <p:nvPr/>
        </p:nvPicPr>
        <p:blipFill rotWithShape="1">
          <a:blip r:embed="rId6">
            <a:extLst>
              <a:ext uri="{28A0092B-C50C-407E-A947-70E740481C1C}">
                <a14:useLocalDpi xmlns:a14="http://schemas.microsoft.com/office/drawing/2010/main" val="0"/>
              </a:ext>
            </a:extLst>
          </a:blip>
          <a:srcRect l="3191" t="3079" r="6321"/>
          <a:stretch/>
        </p:blipFill>
        <p:spPr>
          <a:xfrm rot="20866345">
            <a:off x="4888570" y="4004606"/>
            <a:ext cx="3558315" cy="2534129"/>
          </a:xfrm>
          <a:prstGeom prst="rect">
            <a:avLst/>
          </a:prstGeom>
        </p:spPr>
      </p:pic>
    </p:spTree>
    <p:extLst>
      <p:ext uri="{BB962C8B-B14F-4D97-AF65-F5344CB8AC3E}">
        <p14:creationId xmlns:p14="http://schemas.microsoft.com/office/powerpoint/2010/main" val="1967365439"/>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txDef>
      <a:spPr>
        <a:noFill/>
      </a:spPr>
      <a:bodyPr wrap="square" rtlCol="0">
        <a:no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11065</TotalTime>
  <Words>304</Words>
  <Application>Microsoft Macintosh PowerPoint</Application>
  <PresentationFormat>On-screen Show (4:3)</PresentationFormat>
  <Paragraphs>100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Composite</vt:lpstr>
      <vt:lpstr>Foundations of Individual Giving: Identifying, Cultivating,  and Stewarding Your Donors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Markey</dc:creator>
  <cp:lastModifiedBy>Microsoft Office User</cp:lastModifiedBy>
  <cp:revision>195</cp:revision>
  <cp:lastPrinted>2018-06-22T16:42:30Z</cp:lastPrinted>
  <dcterms:created xsi:type="dcterms:W3CDTF">2013-05-16T13:42:16Z</dcterms:created>
  <dcterms:modified xsi:type="dcterms:W3CDTF">2018-06-22T16:54:02Z</dcterms:modified>
</cp:coreProperties>
</file>