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6"/>
  </p:notesMasterIdLst>
  <p:sldIdLst>
    <p:sldId id="257" r:id="rId5"/>
    <p:sldId id="288" r:id="rId6"/>
    <p:sldId id="303" r:id="rId7"/>
    <p:sldId id="286" r:id="rId8"/>
    <p:sldId id="297" r:id="rId9"/>
    <p:sldId id="301" r:id="rId10"/>
    <p:sldId id="306" r:id="rId11"/>
    <p:sldId id="307" r:id="rId12"/>
    <p:sldId id="290" r:id="rId13"/>
    <p:sldId id="304" r:id="rId14"/>
    <p:sldId id="275"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nd Development" initials="FD" lastIdx="1" clrIdx="0">
    <p:extLst/>
  </p:cmAuthor>
  <p:cmAuthor id="2" name="Emily Fern" initials="EF" lastIdx="43" clrIdx="1"/>
  <p:cmAuthor id="3" name="Erin Kerr" initials="EK" lastIdx="12" clrIdx="2">
    <p:extLst/>
  </p:cmAuthor>
  <p:cmAuthor id="4" name="Blessings PR" initials="" lastIdx="4" clrIdx="3"/>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0C22"/>
    <a:srgbClr val="469235"/>
    <a:srgbClr val="89CEBF"/>
    <a:srgbClr val="7D1218"/>
    <a:srgbClr val="D7001D"/>
    <a:srgbClr val="208B7E"/>
    <a:srgbClr val="D1D1D1"/>
    <a:srgbClr val="E096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3049F7-B61F-4A4C-8C61-3CF17D362163}" v="26" dt="2018-08-22T13:58:58.4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57" autoAdjust="0"/>
    <p:restoredTop sz="93661"/>
  </p:normalViewPr>
  <p:slideViewPr>
    <p:cSldViewPr snapToGrid="0" snapToObjects="1">
      <p:cViewPr varScale="1">
        <p:scale>
          <a:sx n="89" d="100"/>
          <a:sy n="89" d="100"/>
        </p:scale>
        <p:origin x="1712"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61FBC1-DB74-E941-9372-A0A6596FA3BC}" type="datetimeFigureOut">
              <a:rPr lang="en-US" smtClean="0"/>
              <a:t>8/22/18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5549E7-7268-584E-940B-FDEA91D050D5}" type="slidenum">
              <a:rPr lang="en-US" smtClean="0"/>
              <a:t>‹#›</a:t>
            </a:fld>
            <a:endParaRPr lang="en-US"/>
          </a:p>
        </p:txBody>
      </p:sp>
    </p:spTree>
    <p:extLst>
      <p:ext uri="{BB962C8B-B14F-4D97-AF65-F5344CB8AC3E}">
        <p14:creationId xmlns:p14="http://schemas.microsoft.com/office/powerpoint/2010/main" val="3541134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615549E7-7268-584E-940B-FDEA91D050D5}" type="slidenum">
              <a:rPr lang="en-US" smtClean="0"/>
              <a:t>1</a:t>
            </a:fld>
            <a:endParaRPr lang="en-US"/>
          </a:p>
        </p:txBody>
      </p:sp>
    </p:spTree>
    <p:extLst>
      <p:ext uri="{BB962C8B-B14F-4D97-AF65-F5344CB8AC3E}">
        <p14:creationId xmlns:p14="http://schemas.microsoft.com/office/powerpoint/2010/main" val="26154603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5549E7-7268-584E-940B-FDEA91D050D5}" type="slidenum">
              <a:rPr lang="en-US" smtClean="0"/>
              <a:t>6</a:t>
            </a:fld>
            <a:endParaRPr lang="en-US"/>
          </a:p>
        </p:txBody>
      </p:sp>
    </p:spTree>
    <p:extLst>
      <p:ext uri="{BB962C8B-B14F-4D97-AF65-F5344CB8AC3E}">
        <p14:creationId xmlns:p14="http://schemas.microsoft.com/office/powerpoint/2010/main" val="1515986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5549E7-7268-584E-940B-FDEA91D050D5}" type="slidenum">
              <a:rPr lang="en-US" smtClean="0"/>
              <a:t>9</a:t>
            </a:fld>
            <a:endParaRPr lang="en-US"/>
          </a:p>
        </p:txBody>
      </p:sp>
    </p:spTree>
    <p:extLst>
      <p:ext uri="{BB962C8B-B14F-4D97-AF65-F5344CB8AC3E}">
        <p14:creationId xmlns:p14="http://schemas.microsoft.com/office/powerpoint/2010/main" val="791836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CEC543E-7C9B-F540-9658-15AEC540BEB0}" type="datetime1">
              <a:rPr lang="en-US" smtClean="0"/>
              <a:t>8/22/18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38283-1418-CA44-BBC5-B1E4894FF0C3}" type="slidenum">
              <a:rPr lang="en-US" smtClean="0"/>
              <a:t>‹#›</a:t>
            </a:fld>
            <a:endParaRPr lang="en-US"/>
          </a:p>
        </p:txBody>
      </p:sp>
    </p:spTree>
    <p:extLst>
      <p:ext uri="{BB962C8B-B14F-4D97-AF65-F5344CB8AC3E}">
        <p14:creationId xmlns:p14="http://schemas.microsoft.com/office/powerpoint/2010/main" val="969238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5275B5-14AD-7C4A-BB06-22BB60BAA362}" type="datetime1">
              <a:rPr lang="en-US" smtClean="0"/>
              <a:t>8/22/18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38283-1418-CA44-BBC5-B1E4894FF0C3}" type="slidenum">
              <a:rPr lang="en-US" smtClean="0"/>
              <a:t>‹#›</a:t>
            </a:fld>
            <a:endParaRPr lang="en-US"/>
          </a:p>
        </p:txBody>
      </p:sp>
    </p:spTree>
    <p:extLst>
      <p:ext uri="{BB962C8B-B14F-4D97-AF65-F5344CB8AC3E}">
        <p14:creationId xmlns:p14="http://schemas.microsoft.com/office/powerpoint/2010/main" val="3678149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9F4920-9D8A-C74D-ACC4-7BD5DFC651C7}" type="datetime1">
              <a:rPr lang="en-US" smtClean="0"/>
              <a:t>8/22/18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38283-1418-CA44-BBC5-B1E4894FF0C3}" type="slidenum">
              <a:rPr lang="en-US" smtClean="0"/>
              <a:t>‹#›</a:t>
            </a:fld>
            <a:endParaRPr lang="en-US"/>
          </a:p>
        </p:txBody>
      </p:sp>
    </p:spTree>
    <p:extLst>
      <p:ext uri="{BB962C8B-B14F-4D97-AF65-F5344CB8AC3E}">
        <p14:creationId xmlns:p14="http://schemas.microsoft.com/office/powerpoint/2010/main" val="103533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734E43-488D-7645-B815-A360BEAAD577}" type="datetime1">
              <a:rPr lang="en-US" smtClean="0"/>
              <a:t>8/22/18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38283-1418-CA44-BBC5-B1E4894FF0C3}" type="slidenum">
              <a:rPr lang="en-US" smtClean="0"/>
              <a:t>‹#›</a:t>
            </a:fld>
            <a:endParaRPr lang="en-US"/>
          </a:p>
        </p:txBody>
      </p:sp>
    </p:spTree>
    <p:extLst>
      <p:ext uri="{BB962C8B-B14F-4D97-AF65-F5344CB8AC3E}">
        <p14:creationId xmlns:p14="http://schemas.microsoft.com/office/powerpoint/2010/main" val="2919015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90822C8-4A39-FE43-A66A-033F6546F171}" type="datetime1">
              <a:rPr lang="en-US" smtClean="0"/>
              <a:t>8/22/18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738283-1418-CA44-BBC5-B1E4894FF0C3}" type="slidenum">
              <a:rPr lang="en-US" smtClean="0"/>
              <a:t>‹#›</a:t>
            </a:fld>
            <a:endParaRPr lang="en-US"/>
          </a:p>
        </p:txBody>
      </p:sp>
    </p:spTree>
    <p:extLst>
      <p:ext uri="{BB962C8B-B14F-4D97-AF65-F5344CB8AC3E}">
        <p14:creationId xmlns:p14="http://schemas.microsoft.com/office/powerpoint/2010/main" val="1738479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329AE79-55E1-214C-9ED4-526840A6CFE1}" type="datetime1">
              <a:rPr lang="en-US" smtClean="0"/>
              <a:t>8/22/18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738283-1418-CA44-BBC5-B1E4894FF0C3}" type="slidenum">
              <a:rPr lang="en-US" smtClean="0"/>
              <a:t>‹#›</a:t>
            </a:fld>
            <a:endParaRPr lang="en-US"/>
          </a:p>
        </p:txBody>
      </p:sp>
    </p:spTree>
    <p:extLst>
      <p:ext uri="{BB962C8B-B14F-4D97-AF65-F5344CB8AC3E}">
        <p14:creationId xmlns:p14="http://schemas.microsoft.com/office/powerpoint/2010/main" val="3169847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524519-5FD8-7E4C-8DD1-2200246CE34A}" type="datetime1">
              <a:rPr lang="en-US" smtClean="0"/>
              <a:t>8/22/18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738283-1418-CA44-BBC5-B1E4894FF0C3}" type="slidenum">
              <a:rPr lang="en-US" smtClean="0"/>
              <a:t>‹#›</a:t>
            </a:fld>
            <a:endParaRPr lang="en-US"/>
          </a:p>
        </p:txBody>
      </p:sp>
    </p:spTree>
    <p:extLst>
      <p:ext uri="{BB962C8B-B14F-4D97-AF65-F5344CB8AC3E}">
        <p14:creationId xmlns:p14="http://schemas.microsoft.com/office/powerpoint/2010/main" val="2462015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527CFD-05F4-AB4C-A4D5-EC28E539F72E}" type="datetime1">
              <a:rPr lang="en-US" smtClean="0"/>
              <a:t>8/22/18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738283-1418-CA44-BBC5-B1E4894FF0C3}" type="slidenum">
              <a:rPr lang="en-US" smtClean="0"/>
              <a:t>‹#›</a:t>
            </a:fld>
            <a:endParaRPr lang="en-US"/>
          </a:p>
        </p:txBody>
      </p:sp>
    </p:spTree>
    <p:extLst>
      <p:ext uri="{BB962C8B-B14F-4D97-AF65-F5344CB8AC3E}">
        <p14:creationId xmlns:p14="http://schemas.microsoft.com/office/powerpoint/2010/main" val="19906025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A4D0F8-6BDA-0446-BDC8-83683070719C}" type="datetime1">
              <a:rPr lang="en-US" smtClean="0"/>
              <a:t>8/22/18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738283-1418-CA44-BBC5-B1E4894FF0C3}" type="slidenum">
              <a:rPr lang="en-US" smtClean="0"/>
              <a:t>‹#›</a:t>
            </a:fld>
            <a:endParaRPr lang="en-US"/>
          </a:p>
        </p:txBody>
      </p:sp>
    </p:spTree>
    <p:extLst>
      <p:ext uri="{BB962C8B-B14F-4D97-AF65-F5344CB8AC3E}">
        <p14:creationId xmlns:p14="http://schemas.microsoft.com/office/powerpoint/2010/main" val="1565505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5FE40BC-C645-454A-A64A-36E399539030}" type="datetime1">
              <a:rPr lang="en-US" smtClean="0"/>
              <a:t>8/22/18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738283-1418-CA44-BBC5-B1E4894FF0C3}" type="slidenum">
              <a:rPr lang="en-US" smtClean="0"/>
              <a:t>‹#›</a:t>
            </a:fld>
            <a:endParaRPr lang="en-US"/>
          </a:p>
        </p:txBody>
      </p:sp>
    </p:spTree>
    <p:extLst>
      <p:ext uri="{BB962C8B-B14F-4D97-AF65-F5344CB8AC3E}">
        <p14:creationId xmlns:p14="http://schemas.microsoft.com/office/powerpoint/2010/main" val="2189817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D3177C-1D1F-A54D-862E-86F796740BB1}" type="datetime1">
              <a:rPr lang="en-US" smtClean="0"/>
              <a:t>8/22/18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738283-1418-CA44-BBC5-B1E4894FF0C3}" type="slidenum">
              <a:rPr lang="en-US" smtClean="0"/>
              <a:t>‹#›</a:t>
            </a:fld>
            <a:endParaRPr lang="en-US"/>
          </a:p>
        </p:txBody>
      </p:sp>
    </p:spTree>
    <p:extLst>
      <p:ext uri="{BB962C8B-B14F-4D97-AF65-F5344CB8AC3E}">
        <p14:creationId xmlns:p14="http://schemas.microsoft.com/office/powerpoint/2010/main" val="806384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D40E03-2644-1649-8D8C-1E353E197BFC}" type="datetime1">
              <a:rPr lang="en-US" smtClean="0"/>
              <a:t>8/22/18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738283-1418-CA44-BBC5-B1E4894FF0C3}" type="slidenum">
              <a:rPr lang="en-US" smtClean="0"/>
              <a:t>‹#›</a:t>
            </a:fld>
            <a:endParaRPr lang="en-US"/>
          </a:p>
        </p:txBody>
      </p:sp>
    </p:spTree>
    <p:extLst>
      <p:ext uri="{BB962C8B-B14F-4D97-AF65-F5344CB8AC3E}">
        <p14:creationId xmlns:p14="http://schemas.microsoft.com/office/powerpoint/2010/main" val="3721331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9CEBF"/>
        </a:solidFill>
        <a:effectLst/>
      </p:bgPr>
    </p:bg>
    <p:spTree>
      <p:nvGrpSpPr>
        <p:cNvPr id="1" name=""/>
        <p:cNvGrpSpPr/>
        <p:nvPr/>
      </p:nvGrpSpPr>
      <p:grpSpPr>
        <a:xfrm>
          <a:off x="0" y="0"/>
          <a:ext cx="0" cy="0"/>
          <a:chOff x="0" y="0"/>
          <a:chExt cx="0" cy="0"/>
        </a:xfrm>
      </p:grpSpPr>
      <p:sp>
        <p:nvSpPr>
          <p:cNvPr id="2" name="Rectangle 1"/>
          <p:cNvSpPr/>
          <p:nvPr/>
        </p:nvSpPr>
        <p:spPr>
          <a:xfrm>
            <a:off x="0" y="5744308"/>
            <a:ext cx="9144004" cy="1113692"/>
          </a:xfrm>
          <a:prstGeom prst="rect">
            <a:avLst/>
          </a:prstGeom>
          <a:solidFill>
            <a:srgbClr val="E096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469235"/>
              </a:solidFill>
            </a:endParaRPr>
          </a:p>
        </p:txBody>
      </p:sp>
      <p:sp>
        <p:nvSpPr>
          <p:cNvPr id="8" name="TextBox 7"/>
          <p:cNvSpPr txBox="1"/>
          <p:nvPr/>
        </p:nvSpPr>
        <p:spPr>
          <a:xfrm>
            <a:off x="1282551" y="969218"/>
            <a:ext cx="6578892" cy="2862322"/>
          </a:xfrm>
          <a:prstGeom prst="rect">
            <a:avLst/>
          </a:prstGeom>
          <a:noFill/>
        </p:spPr>
        <p:txBody>
          <a:bodyPr wrap="square" rtlCol="0">
            <a:spAutoFit/>
          </a:bodyPr>
          <a:lstStyle/>
          <a:p>
            <a:pPr algn="ctr"/>
            <a:r>
              <a:rPr lang="en-US" sz="3600" dirty="0">
                <a:solidFill>
                  <a:schemeClr val="tx1">
                    <a:lumMod val="75000"/>
                    <a:lumOff val="25000"/>
                  </a:schemeClr>
                </a:solidFill>
                <a:latin typeface="Cubano"/>
              </a:rPr>
              <a:t>Across America This past school year, 13 million kids relied on their school's meal programs throughout the week for food. </a:t>
            </a:r>
          </a:p>
        </p:txBody>
      </p:sp>
      <p:sp>
        <p:nvSpPr>
          <p:cNvPr id="6" name="TextBox 5"/>
          <p:cNvSpPr txBox="1"/>
          <p:nvPr/>
        </p:nvSpPr>
        <p:spPr>
          <a:xfrm>
            <a:off x="723901" y="4268650"/>
            <a:ext cx="8005528" cy="584775"/>
          </a:xfrm>
          <a:prstGeom prst="rect">
            <a:avLst/>
          </a:prstGeom>
          <a:noFill/>
        </p:spPr>
        <p:txBody>
          <a:bodyPr wrap="square" rtlCol="0">
            <a:spAutoFit/>
          </a:bodyPr>
          <a:lstStyle/>
          <a:p>
            <a:pPr algn="ctr"/>
            <a:r>
              <a:rPr lang="en-US" sz="3200" b="1" i="1" dirty="0">
                <a:solidFill>
                  <a:schemeClr val="bg1"/>
                </a:solidFill>
                <a:latin typeface="Lato" charset="0"/>
                <a:ea typeface="Lato" charset="0"/>
                <a:cs typeface="Lato" charset="0"/>
              </a:rPr>
              <a:t>But who helped feed them on the weekends?</a:t>
            </a:r>
          </a:p>
        </p:txBody>
      </p:sp>
      <p:pic>
        <p:nvPicPr>
          <p:cNvPr id="4" name="Picture 3">
            <a:extLst>
              <a:ext uri="{FF2B5EF4-FFF2-40B4-BE49-F238E27FC236}">
                <a16:creationId xmlns:a16="http://schemas.microsoft.com/office/drawing/2014/main" id="{D642DC08-6FAF-CF44-A4E2-D898DCEF36CC}"/>
              </a:ext>
            </a:extLst>
          </p:cNvPr>
          <p:cNvPicPr>
            <a:picLocks noChangeAspect="1"/>
          </p:cNvPicPr>
          <p:nvPr/>
        </p:nvPicPr>
        <p:blipFill>
          <a:blip r:embed="rId3"/>
          <a:stretch>
            <a:fillRect/>
          </a:stretch>
        </p:blipFill>
        <p:spPr>
          <a:xfrm>
            <a:off x="3895312" y="5949110"/>
            <a:ext cx="1662705" cy="704088"/>
          </a:xfrm>
          <a:prstGeom prst="rect">
            <a:avLst/>
          </a:prstGeom>
        </p:spPr>
      </p:pic>
    </p:spTree>
    <p:extLst>
      <p:ext uri="{BB962C8B-B14F-4D97-AF65-F5344CB8AC3E}">
        <p14:creationId xmlns:p14="http://schemas.microsoft.com/office/powerpoint/2010/main" val="3166771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6F5323-61C3-044F-86EA-F90A3D236252}"/>
              </a:ext>
            </a:extLst>
          </p:cNvPr>
          <p:cNvSpPr txBox="1"/>
          <p:nvPr/>
        </p:nvSpPr>
        <p:spPr>
          <a:xfrm>
            <a:off x="618014" y="817324"/>
            <a:ext cx="3953986" cy="2031325"/>
          </a:xfrm>
          <a:prstGeom prst="rect">
            <a:avLst/>
          </a:prstGeom>
          <a:noFill/>
        </p:spPr>
        <p:txBody>
          <a:bodyPr wrap="square" rtlCol="0">
            <a:spAutoFit/>
          </a:bodyPr>
          <a:lstStyle/>
          <a:p>
            <a:r>
              <a:rPr lang="en-US" dirty="0">
                <a:latin typeface="Lato Medium"/>
                <a:ea typeface="Lato" panose="020F0502020204030203" pitchFamily="34" charset="0"/>
                <a:cs typeface="Lato Medium"/>
              </a:rPr>
              <a:t>This coming school year, Blessings will be celebrating its 10th birthday! The year-long celebration will include national and local events, campaigns, birthday parties, and preparing for the next 10 years</a:t>
            </a:r>
            <a:r>
              <a:rPr lang="en-US" i="1" dirty="0">
                <a:latin typeface="Lato Medium"/>
                <a:ea typeface="Lato" panose="020F0502020204030203" pitchFamily="34" charset="0"/>
                <a:cs typeface="Lato Medium"/>
              </a:rPr>
              <a:t>. </a:t>
            </a:r>
            <a:r>
              <a:rPr lang="en-US" dirty="0">
                <a:latin typeface="Lato Medium"/>
                <a:ea typeface="Lato" panose="020F0502020204030203" pitchFamily="34" charset="0"/>
                <a:cs typeface="Lato Medium"/>
              </a:rPr>
              <a:t>An invitation will arrive in your mailbox this summer! </a:t>
            </a:r>
            <a:endParaRPr lang="en-US" dirty="0">
              <a:effectLst/>
              <a:latin typeface="Lato Medium"/>
              <a:ea typeface="Lato" panose="020F0502020204030203" pitchFamily="34" charset="0"/>
              <a:cs typeface="Lato Medium"/>
            </a:endParaRPr>
          </a:p>
        </p:txBody>
      </p:sp>
      <p:pic>
        <p:nvPicPr>
          <p:cNvPr id="3" name="Picture 2">
            <a:extLst>
              <a:ext uri="{FF2B5EF4-FFF2-40B4-BE49-F238E27FC236}">
                <a16:creationId xmlns:a16="http://schemas.microsoft.com/office/drawing/2014/main" id="{3CE0D2A9-21EA-3F4A-8D0A-8B7181EA3EE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300061" y="718734"/>
            <a:ext cx="2506278" cy="2228504"/>
          </a:xfrm>
          <a:prstGeom prst="rect">
            <a:avLst/>
          </a:prstGeom>
        </p:spPr>
      </p:pic>
      <p:sp>
        <p:nvSpPr>
          <p:cNvPr id="15" name="TextBox 14">
            <a:extLst>
              <a:ext uri="{FF2B5EF4-FFF2-40B4-BE49-F238E27FC236}">
                <a16:creationId xmlns:a16="http://schemas.microsoft.com/office/drawing/2014/main" id="{F4D6EA5B-3E0E-F64F-8E3F-AD8B3FAEAA69}"/>
              </a:ext>
            </a:extLst>
          </p:cNvPr>
          <p:cNvSpPr txBox="1"/>
          <p:nvPr/>
        </p:nvSpPr>
        <p:spPr>
          <a:xfrm>
            <a:off x="4872780" y="3837706"/>
            <a:ext cx="3665639" cy="1200329"/>
          </a:xfrm>
          <a:prstGeom prst="rect">
            <a:avLst/>
          </a:prstGeom>
          <a:noFill/>
        </p:spPr>
        <p:txBody>
          <a:bodyPr wrap="square" rtlCol="0">
            <a:spAutoFit/>
          </a:bodyPr>
          <a:lstStyle/>
          <a:p>
            <a:r>
              <a:rPr lang="en-US" dirty="0">
                <a:latin typeface="Lato Medium"/>
                <a:cs typeface="Lato Medium"/>
              </a:rPr>
              <a:t>Blessings has a new look! Please note our new logo and tagline on the left, and visit our website to see more! </a:t>
            </a:r>
            <a:endParaRPr lang="en-US" dirty="0">
              <a:effectLst/>
              <a:latin typeface="Lato Medium"/>
              <a:cs typeface="Lato Medium"/>
            </a:endParaRPr>
          </a:p>
        </p:txBody>
      </p:sp>
      <p:sp>
        <p:nvSpPr>
          <p:cNvPr id="8" name="Rectangle 7">
            <a:extLst>
              <a:ext uri="{FF2B5EF4-FFF2-40B4-BE49-F238E27FC236}">
                <a16:creationId xmlns:a16="http://schemas.microsoft.com/office/drawing/2014/main" id="{2FB11412-60F2-6C45-B1F0-0E6E550A0AFF}"/>
              </a:ext>
            </a:extLst>
          </p:cNvPr>
          <p:cNvSpPr/>
          <p:nvPr/>
        </p:nvSpPr>
        <p:spPr>
          <a:xfrm>
            <a:off x="-2" y="5734528"/>
            <a:ext cx="9144002" cy="1123472"/>
          </a:xfrm>
          <a:prstGeom prst="rect">
            <a:avLst/>
          </a:prstGeom>
          <a:solidFill>
            <a:srgbClr val="E09640"/>
          </a:solidFill>
          <a:ln>
            <a:noFill/>
          </a:ln>
          <a:effectLst>
            <a:outerShdw blurRad="40000" dist="23000" dir="5400000" rotWithShape="0">
              <a:srgbClr val="E0964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CEE2F919-C701-364E-846C-B3BFD502818E}"/>
              </a:ext>
            </a:extLst>
          </p:cNvPr>
          <p:cNvSpPr>
            <a:spLocks noGrp="1"/>
          </p:cNvSpPr>
          <p:nvPr>
            <p:ph type="sldNum" sz="quarter" idx="12"/>
          </p:nvPr>
        </p:nvSpPr>
        <p:spPr/>
        <p:txBody>
          <a:bodyPr/>
          <a:lstStyle/>
          <a:p>
            <a:fld id="{B1738283-1418-CA44-BBC5-B1E4894FF0C3}" type="slidenum">
              <a:rPr lang="en-US" smtClean="0">
                <a:solidFill>
                  <a:schemeClr val="bg1"/>
                </a:solidFill>
                <a:latin typeface="Lato" panose="020F0502020204030203" pitchFamily="34" charset="0"/>
                <a:ea typeface="Lato" panose="020F0502020204030203" pitchFamily="34" charset="0"/>
                <a:cs typeface="Lato" panose="020F0502020204030203" pitchFamily="34" charset="0"/>
              </a:rPr>
              <a:t>10</a:t>
            </a:fld>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nvGrpSpPr>
          <p:cNvPr id="4" name="Group 3"/>
          <p:cNvGrpSpPr/>
          <p:nvPr/>
        </p:nvGrpSpPr>
        <p:grpSpPr>
          <a:xfrm>
            <a:off x="618014" y="3555925"/>
            <a:ext cx="3770399" cy="1563189"/>
            <a:chOff x="618014" y="3641786"/>
            <a:chExt cx="3770399" cy="1563189"/>
          </a:xfrm>
        </p:grpSpPr>
        <p:pic>
          <p:nvPicPr>
            <p:cNvPr id="10" name="Picture 9">
              <a:extLst>
                <a:ext uri="{FF2B5EF4-FFF2-40B4-BE49-F238E27FC236}">
                  <a16:creationId xmlns:a16="http://schemas.microsoft.com/office/drawing/2014/main" id="{164D4ABD-D8CC-DB44-9074-F475E3726B92}"/>
                </a:ext>
              </a:extLst>
            </p:cNvPr>
            <p:cNvPicPr/>
            <p:nvPr/>
          </p:nvPicPr>
          <p:blipFill>
            <a:blip r:embed="rId3">
              <a:extLst>
                <a:ext uri="{28A0092B-C50C-407E-A947-70E740481C1C}">
                  <a14:useLocalDpi xmlns:a14="http://schemas.microsoft.com/office/drawing/2010/main" val="0"/>
                </a:ext>
              </a:extLst>
            </a:blip>
            <a:stretch>
              <a:fillRect/>
            </a:stretch>
          </p:blipFill>
          <p:spPr>
            <a:xfrm>
              <a:off x="858496" y="3641786"/>
              <a:ext cx="3384577" cy="1563189"/>
            </a:xfrm>
            <a:prstGeom prst="rect">
              <a:avLst/>
            </a:prstGeom>
          </p:spPr>
        </p:pic>
        <p:pic>
          <p:nvPicPr>
            <p:cNvPr id="11" name="Picture 10">
              <a:extLst>
                <a:ext uri="{FF2B5EF4-FFF2-40B4-BE49-F238E27FC236}">
                  <a16:creationId xmlns:a16="http://schemas.microsoft.com/office/drawing/2014/main" id="{164D4ABD-D8CC-DB44-9074-F475E3726B92}"/>
                </a:ext>
              </a:extLst>
            </p:cNvPr>
            <p:cNvPicPr/>
            <p:nvPr/>
          </p:nvPicPr>
          <p:blipFill>
            <a:blip r:embed="rId4" cstate="hqprint">
              <a:extLst>
                <a:ext uri="{28A0092B-C50C-407E-A947-70E740481C1C}">
                  <a14:useLocalDpi xmlns:a14="http://schemas.microsoft.com/office/drawing/2010/main" val="0"/>
                </a:ext>
              </a:extLst>
            </a:blip>
            <a:stretch>
              <a:fillRect/>
            </a:stretch>
          </p:blipFill>
          <p:spPr>
            <a:xfrm>
              <a:off x="618014" y="3777686"/>
              <a:ext cx="3770399" cy="1094775"/>
            </a:xfrm>
            <a:prstGeom prst="rect">
              <a:avLst/>
            </a:prstGeom>
            <a:solidFill>
              <a:schemeClr val="bg1"/>
            </a:solidFill>
          </p:spPr>
        </p:pic>
      </p:grpSp>
      <p:pic>
        <p:nvPicPr>
          <p:cNvPr id="12" name="Picture 11">
            <a:extLst>
              <a:ext uri="{FF2B5EF4-FFF2-40B4-BE49-F238E27FC236}">
                <a16:creationId xmlns:a16="http://schemas.microsoft.com/office/drawing/2014/main" id="{B201C56C-4A1D-D744-9802-7F4F2F028C9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40644" y="5949110"/>
            <a:ext cx="1662705" cy="704088"/>
          </a:xfrm>
          <a:prstGeom prst="rect">
            <a:avLst/>
          </a:prstGeom>
        </p:spPr>
      </p:pic>
    </p:spTree>
    <p:extLst>
      <p:ext uri="{BB962C8B-B14F-4D97-AF65-F5344CB8AC3E}">
        <p14:creationId xmlns:p14="http://schemas.microsoft.com/office/powerpoint/2010/main" val="1057390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87558F-ED1E-0142-A03A-016A7ACE858B}"/>
              </a:ext>
            </a:extLst>
          </p:cNvPr>
          <p:cNvPicPr>
            <a:picLocks noChangeAspect="1"/>
          </p:cNvPicPr>
          <p:nvPr/>
        </p:nvPicPr>
        <p:blipFill rotWithShape="1">
          <a:blip r:embed="rId2" cstate="hqprint">
            <a:alphaModFix amt="54000"/>
            <a:extLst>
              <a:ext uri="{28A0092B-C50C-407E-A947-70E740481C1C}">
                <a14:useLocalDpi xmlns:a14="http://schemas.microsoft.com/office/drawing/2010/main" val="0"/>
              </a:ext>
            </a:extLst>
          </a:blip>
          <a:srcRect/>
          <a:stretch/>
        </p:blipFill>
        <p:spPr>
          <a:xfrm>
            <a:off x="-3" y="0"/>
            <a:ext cx="9144000" cy="5770514"/>
          </a:xfrm>
          <a:prstGeom prst="rect">
            <a:avLst/>
          </a:prstGeom>
        </p:spPr>
      </p:pic>
      <p:sp>
        <p:nvSpPr>
          <p:cNvPr id="7" name="Rectangle 6"/>
          <p:cNvSpPr/>
          <p:nvPr/>
        </p:nvSpPr>
        <p:spPr>
          <a:xfrm>
            <a:off x="0" y="5744308"/>
            <a:ext cx="9144000" cy="1113692"/>
          </a:xfrm>
          <a:prstGeom prst="rect">
            <a:avLst/>
          </a:prstGeom>
          <a:solidFill>
            <a:srgbClr val="E096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982837B-80DE-FC49-AE03-2673BE6081FD}"/>
              </a:ext>
            </a:extLst>
          </p:cNvPr>
          <p:cNvSpPr txBox="1"/>
          <p:nvPr/>
        </p:nvSpPr>
        <p:spPr>
          <a:xfrm>
            <a:off x="6706954" y="6394528"/>
            <a:ext cx="2112857" cy="307777"/>
          </a:xfrm>
          <a:prstGeom prst="rect">
            <a:avLst/>
          </a:prstGeom>
          <a:noFill/>
        </p:spPr>
        <p:txBody>
          <a:bodyPr wrap="none" rtlCol="0">
            <a:spAutoFit/>
          </a:bodyPr>
          <a:lstStyle/>
          <a:p>
            <a:pPr algn="r"/>
            <a:r>
              <a:rPr lang="en-US" sz="1400" i="1" dirty="0" err="1">
                <a:latin typeface="Lato Medium"/>
                <a:ea typeface="Lato" panose="020F0502020204030203" pitchFamily="34" charset="0"/>
                <a:cs typeface="Lato Medium"/>
              </a:rPr>
              <a:t>BlessingsinaBackpack.org</a:t>
            </a:r>
            <a:endParaRPr lang="en-US" sz="1400" i="1" dirty="0">
              <a:latin typeface="Lato Medium"/>
              <a:ea typeface="Lato" panose="020F0502020204030203" pitchFamily="34" charset="0"/>
              <a:cs typeface="Lato Medium"/>
            </a:endParaRPr>
          </a:p>
        </p:txBody>
      </p:sp>
      <p:sp>
        <p:nvSpPr>
          <p:cNvPr id="11" name="TextBox 10">
            <a:extLst>
              <a:ext uri="{FF2B5EF4-FFF2-40B4-BE49-F238E27FC236}">
                <a16:creationId xmlns:a16="http://schemas.microsoft.com/office/drawing/2014/main" id="{1D8B07BE-9D4C-7E44-8AF9-07D1F726EDF4}"/>
              </a:ext>
            </a:extLst>
          </p:cNvPr>
          <p:cNvSpPr txBox="1"/>
          <p:nvPr/>
        </p:nvSpPr>
        <p:spPr>
          <a:xfrm>
            <a:off x="0" y="4875851"/>
            <a:ext cx="9143997" cy="707886"/>
          </a:xfrm>
          <a:prstGeom prst="rect">
            <a:avLst/>
          </a:prstGeom>
          <a:noFill/>
        </p:spPr>
        <p:txBody>
          <a:bodyPr wrap="square" rtlCol="0">
            <a:spAutoFit/>
          </a:bodyPr>
          <a:lstStyle/>
          <a:p>
            <a:pPr algn="ctr"/>
            <a:r>
              <a:rPr lang="en-US" sz="2000" dirty="0">
                <a:solidFill>
                  <a:srgbClr val="D7001D"/>
                </a:solidFill>
                <a:latin typeface="Cubano Regular"/>
                <a:ea typeface="Lato Black" panose="020F0502020204030203" pitchFamily="34" charset="0"/>
                <a:cs typeface="Cubano Regular"/>
              </a:rPr>
              <a:t>Together, </a:t>
            </a:r>
            <a:r>
              <a:rPr lang="en-US" sz="2000" dirty="0">
                <a:latin typeface="Cubano Regular"/>
                <a:ea typeface="Lato Black" panose="020F0502020204030203" pitchFamily="34" charset="0"/>
                <a:cs typeface="Cubano Regular"/>
              </a:rPr>
              <a:t>we made sure that when the school week </a:t>
            </a:r>
            <a:br>
              <a:rPr lang="en-US" sz="2000" dirty="0">
                <a:latin typeface="Cubano Regular"/>
                <a:ea typeface="Lato Black" panose="020F0502020204030203" pitchFamily="34" charset="0"/>
                <a:cs typeface="Cubano Regular"/>
              </a:rPr>
            </a:br>
            <a:r>
              <a:rPr lang="en-US" sz="2000" dirty="0">
                <a:latin typeface="Cubano Regular"/>
                <a:ea typeface="Lato Black" panose="020F0502020204030203" pitchFamily="34" charset="0"/>
                <a:cs typeface="Cubano Regular"/>
              </a:rPr>
              <a:t>ended, hunger-free weekends began. Thank you!</a:t>
            </a:r>
          </a:p>
        </p:txBody>
      </p:sp>
      <p:pic>
        <p:nvPicPr>
          <p:cNvPr id="10" name="Picture 9">
            <a:extLst>
              <a:ext uri="{FF2B5EF4-FFF2-40B4-BE49-F238E27FC236}">
                <a16:creationId xmlns:a16="http://schemas.microsoft.com/office/drawing/2014/main" id="{5AE63356-58D9-DA4E-9B28-0E26C672F57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40644" y="5949110"/>
            <a:ext cx="1662705" cy="704088"/>
          </a:xfrm>
          <a:prstGeom prst="rect">
            <a:avLst/>
          </a:prstGeom>
        </p:spPr>
      </p:pic>
    </p:spTree>
    <p:extLst>
      <p:ext uri="{BB962C8B-B14F-4D97-AF65-F5344CB8AC3E}">
        <p14:creationId xmlns:p14="http://schemas.microsoft.com/office/powerpoint/2010/main" val="120974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14C3CFE-AF70-6442-9DEA-7C5F9BE2BFE6}"/>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70566" y="656028"/>
            <a:ext cx="4764760" cy="5106229"/>
          </a:xfrm>
          <a:prstGeom prst="rect">
            <a:avLst/>
          </a:prstGeom>
        </p:spPr>
      </p:pic>
      <p:sp>
        <p:nvSpPr>
          <p:cNvPr id="10" name="Rectangle 9">
            <a:extLst>
              <a:ext uri="{FF2B5EF4-FFF2-40B4-BE49-F238E27FC236}">
                <a16:creationId xmlns:a16="http://schemas.microsoft.com/office/drawing/2014/main" id="{15AD4F7E-6BCC-4C43-9C56-5924E3E05C39}"/>
              </a:ext>
            </a:extLst>
          </p:cNvPr>
          <p:cNvSpPr/>
          <p:nvPr/>
        </p:nvSpPr>
        <p:spPr>
          <a:xfrm>
            <a:off x="0" y="5744308"/>
            <a:ext cx="9144000" cy="1113692"/>
          </a:xfrm>
          <a:prstGeom prst="rect">
            <a:avLst/>
          </a:prstGeom>
          <a:solidFill>
            <a:srgbClr val="E096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8A621B5-3F3A-B647-95BA-71B6D66E9F9A}"/>
              </a:ext>
            </a:extLst>
          </p:cNvPr>
          <p:cNvSpPr/>
          <p:nvPr/>
        </p:nvSpPr>
        <p:spPr>
          <a:xfrm>
            <a:off x="5069317" y="656028"/>
            <a:ext cx="3522096" cy="4862871"/>
          </a:xfrm>
          <a:prstGeom prst="rect">
            <a:avLst/>
          </a:prstGeom>
        </p:spPr>
        <p:txBody>
          <a:bodyPr wrap="square">
            <a:spAutoFit/>
          </a:bodyPr>
          <a:lstStyle/>
          <a:p>
            <a:r>
              <a:rPr lang="en-US" sz="5400" dirty="0">
                <a:solidFill>
                  <a:srgbClr val="9A0C22"/>
                </a:solidFill>
                <a:latin typeface="Cubano"/>
              </a:rPr>
              <a:t>YOU Did!</a:t>
            </a:r>
            <a:endParaRPr lang="en-US" sz="5400" i="1" dirty="0">
              <a:solidFill>
                <a:srgbClr val="9A0C22"/>
              </a:solidFill>
              <a:latin typeface="Lato Medium"/>
            </a:endParaRPr>
          </a:p>
          <a:p>
            <a:pPr algn="ctr"/>
            <a:endParaRPr lang="en-US" sz="1600" dirty="0">
              <a:latin typeface="Lato" panose="020F0502020204030203" pitchFamily="34" charset="0"/>
              <a:ea typeface="Lato" panose="020F0502020204030203" pitchFamily="34" charset="0"/>
              <a:cs typeface="Lato" panose="020F0502020204030203" pitchFamily="34" charset="0"/>
            </a:endParaRPr>
          </a:p>
          <a:p>
            <a:r>
              <a:rPr lang="en-US" sz="1600" dirty="0">
                <a:solidFill>
                  <a:schemeClr val="tx1">
                    <a:lumMod val="75000"/>
                    <a:lumOff val="25000"/>
                  </a:schemeClr>
                </a:solidFill>
                <a:latin typeface="Lato Medium"/>
                <a:ea typeface="Lato" panose="020F0502020204030203" pitchFamily="34" charset="0"/>
                <a:cs typeface="Lato Medium"/>
              </a:rPr>
              <a:t>During the 2017-2018 school year, you helped Blessings in a Backpack (Blessings) provide more than 3 million hunger-free weekends for more than 87,000 kids nationwide.</a:t>
            </a:r>
          </a:p>
          <a:p>
            <a:endParaRPr lang="en-US" sz="1600" dirty="0">
              <a:solidFill>
                <a:schemeClr val="tx1">
                  <a:lumMod val="75000"/>
                  <a:lumOff val="25000"/>
                </a:schemeClr>
              </a:solidFill>
              <a:latin typeface="Lato Medium"/>
              <a:ea typeface="Lato" panose="020F0502020204030203" pitchFamily="34" charset="0"/>
              <a:cs typeface="Lato Medium"/>
            </a:endParaRPr>
          </a:p>
          <a:p>
            <a:r>
              <a:rPr lang="en-US" sz="1600" dirty="0">
                <a:solidFill>
                  <a:schemeClr val="tx1">
                    <a:lumMod val="75000"/>
                    <a:lumOff val="25000"/>
                  </a:schemeClr>
                </a:solidFill>
                <a:latin typeface="Lato Medium"/>
                <a:ea typeface="Lato" panose="020F0502020204030203" pitchFamily="34" charset="0"/>
                <a:cs typeface="Lato Medium"/>
              </a:rPr>
              <a:t>With a bag of food in their backpacks as they left school on Friday, these kids had food to fill the 65-hour weekend nutrition gap. </a:t>
            </a:r>
          </a:p>
          <a:p>
            <a:endParaRPr lang="en-US" sz="1600" dirty="0">
              <a:solidFill>
                <a:schemeClr val="tx1">
                  <a:lumMod val="75000"/>
                  <a:lumOff val="25000"/>
                </a:schemeClr>
              </a:solidFill>
              <a:latin typeface="Lato Medium"/>
              <a:ea typeface="Lato" panose="020F0502020204030203" pitchFamily="34" charset="0"/>
              <a:cs typeface="Lato Medium"/>
            </a:endParaRPr>
          </a:p>
          <a:p>
            <a:endParaRPr lang="en-US" sz="1600" dirty="0">
              <a:latin typeface="Lato Medium"/>
              <a:ea typeface="Lato" panose="020F0502020204030203" pitchFamily="34" charset="0"/>
              <a:cs typeface="Lato Medium"/>
            </a:endParaRPr>
          </a:p>
          <a:p>
            <a:r>
              <a:rPr lang="en-US" sz="1600" b="1" dirty="0">
                <a:solidFill>
                  <a:srgbClr val="469235"/>
                </a:solidFill>
                <a:latin typeface="Lato Medium"/>
                <a:ea typeface="Lato" panose="020F0502020204030203" pitchFamily="34" charset="0"/>
                <a:cs typeface="Lato Medium"/>
              </a:rPr>
              <a:t>Thank you for your generous support that helped make this possible. </a:t>
            </a:r>
            <a:endParaRPr lang="en-US" sz="1600" dirty="0">
              <a:solidFill>
                <a:srgbClr val="469235"/>
              </a:solidFill>
              <a:latin typeface="Lato Medium"/>
              <a:ea typeface="Lato" panose="020F0502020204030203" pitchFamily="34" charset="0"/>
              <a:cs typeface="Lato Medium"/>
            </a:endParaRPr>
          </a:p>
        </p:txBody>
      </p:sp>
      <p:sp>
        <p:nvSpPr>
          <p:cNvPr id="5" name="Slide Number Placeholder 4">
            <a:extLst>
              <a:ext uri="{FF2B5EF4-FFF2-40B4-BE49-F238E27FC236}">
                <a16:creationId xmlns:a16="http://schemas.microsoft.com/office/drawing/2014/main" id="{E26E7543-A9CA-AD4F-BAC2-EE43A67738CA}"/>
              </a:ext>
            </a:extLst>
          </p:cNvPr>
          <p:cNvSpPr>
            <a:spLocks noGrp="1"/>
          </p:cNvSpPr>
          <p:nvPr>
            <p:ph type="sldNum" sz="quarter" idx="12"/>
          </p:nvPr>
        </p:nvSpPr>
        <p:spPr/>
        <p:txBody>
          <a:bodyPr/>
          <a:lstStyle/>
          <a:p>
            <a:fld id="{B1738283-1418-CA44-BBC5-B1E4894FF0C3}" type="slidenum">
              <a:rPr lang="en-US" smtClean="0">
                <a:solidFill>
                  <a:schemeClr val="bg1"/>
                </a:solidFill>
                <a:latin typeface="Lato" panose="020F0502020204030203" pitchFamily="34" charset="0"/>
                <a:ea typeface="Lato" panose="020F0502020204030203" pitchFamily="34" charset="0"/>
                <a:cs typeface="Lato" panose="020F0502020204030203" pitchFamily="34" charset="0"/>
              </a:rPr>
              <a:t>2</a:t>
            </a:fld>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a:extLst>
              <a:ext uri="{FF2B5EF4-FFF2-40B4-BE49-F238E27FC236}">
                <a16:creationId xmlns:a16="http://schemas.microsoft.com/office/drawing/2014/main" id="{158E3C58-E85B-0942-94C9-9F0C0D94BA7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40644" y="5949110"/>
            <a:ext cx="1662705" cy="704088"/>
          </a:xfrm>
          <a:prstGeom prst="rect">
            <a:avLst/>
          </a:prstGeom>
        </p:spPr>
      </p:pic>
    </p:spTree>
    <p:extLst>
      <p:ext uri="{BB962C8B-B14F-4D97-AF65-F5344CB8AC3E}">
        <p14:creationId xmlns:p14="http://schemas.microsoft.com/office/powerpoint/2010/main" val="24857245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3172834" y="3934425"/>
            <a:ext cx="2878639" cy="1798691"/>
          </a:xfrm>
          <a:prstGeom prst="rect">
            <a:avLst/>
          </a:prstGeom>
          <a:ln>
            <a:noFill/>
          </a:ln>
        </p:spPr>
      </p:pic>
      <p:pic>
        <p:nvPicPr>
          <p:cNvPr id="23" name="Picture 22"/>
          <p:cNvPicPr>
            <a:picLocks noChangeAspect="1"/>
          </p:cNvPicPr>
          <p:nvPr/>
        </p:nvPicPr>
        <p:blipFill rotWithShape="1">
          <a:blip r:embed="rId3" cstate="hqprint">
            <a:alphaModFix/>
            <a:extLst>
              <a:ext uri="{28A0092B-C50C-407E-A947-70E740481C1C}">
                <a14:useLocalDpi xmlns:a14="http://schemas.microsoft.com/office/drawing/2010/main" val="0"/>
              </a:ext>
            </a:extLst>
          </a:blip>
          <a:srcRect/>
          <a:stretch/>
        </p:blipFill>
        <p:spPr>
          <a:xfrm flipH="1">
            <a:off x="6051473" y="12228"/>
            <a:ext cx="3092527" cy="2071074"/>
          </a:xfrm>
          <a:prstGeom prst="rect">
            <a:avLst/>
          </a:prstGeom>
          <a:ln>
            <a:noFill/>
          </a:ln>
          <a:effectLst/>
        </p:spPr>
      </p:pic>
      <p:sp>
        <p:nvSpPr>
          <p:cNvPr id="20" name="Rectangle 19"/>
          <p:cNvSpPr/>
          <p:nvPr/>
        </p:nvSpPr>
        <p:spPr>
          <a:xfrm>
            <a:off x="3048001" y="-9435"/>
            <a:ext cx="3106614" cy="2131309"/>
          </a:xfrm>
          <a:prstGeom prst="rect">
            <a:avLst/>
          </a:prstGeom>
          <a:solidFill>
            <a:srgbClr val="9A0C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 y="2071074"/>
            <a:ext cx="3048001" cy="2072695"/>
          </a:xfrm>
          <a:prstGeom prst="rect">
            <a:avLst/>
          </a:prstGeom>
          <a:ln>
            <a:noFill/>
          </a:ln>
          <a:effectLst/>
        </p:spPr>
      </p:pic>
      <p:sp>
        <p:nvSpPr>
          <p:cNvPr id="10" name="Rectangle 9"/>
          <p:cNvSpPr/>
          <p:nvPr/>
        </p:nvSpPr>
        <p:spPr>
          <a:xfrm>
            <a:off x="3048001" y="2071074"/>
            <a:ext cx="3106614" cy="1934307"/>
          </a:xfrm>
          <a:prstGeom prst="rect">
            <a:avLst/>
          </a:prstGeom>
          <a:solidFill>
            <a:srgbClr val="469235"/>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154615" y="2070989"/>
            <a:ext cx="2989385" cy="1934306"/>
          </a:xfrm>
          <a:prstGeom prst="rect">
            <a:avLst/>
          </a:prstGeom>
          <a:solidFill>
            <a:srgbClr val="89CEBF"/>
          </a:solidFill>
          <a:ln>
            <a:noFill/>
          </a:ln>
          <a:effectLst>
            <a:outerShdw blurRad="40000" dist="23000" dir="5400000" rotWithShape="0">
              <a:srgbClr val="7D1218">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 y="4005381"/>
            <a:ext cx="3048001" cy="2097443"/>
          </a:xfrm>
          <a:prstGeom prst="rect">
            <a:avLst/>
          </a:prstGeom>
          <a:solidFill>
            <a:srgbClr val="208B7E"/>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154615" y="4005381"/>
            <a:ext cx="2989385" cy="2097444"/>
          </a:xfrm>
          <a:prstGeom prst="rect">
            <a:avLst/>
          </a:prstGeom>
          <a:solidFill>
            <a:srgbClr val="D700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0" y="5744308"/>
            <a:ext cx="9144000" cy="1113692"/>
          </a:xfrm>
          <a:prstGeom prst="rect">
            <a:avLst/>
          </a:prstGeom>
          <a:solidFill>
            <a:srgbClr val="E096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512680" y="702276"/>
            <a:ext cx="2118636" cy="707886"/>
          </a:xfrm>
          <a:prstGeom prst="rect">
            <a:avLst/>
          </a:prstGeom>
        </p:spPr>
        <p:txBody>
          <a:bodyPr wrap="square">
            <a:spAutoFit/>
          </a:bodyPr>
          <a:lstStyle/>
          <a:p>
            <a:pPr algn="ctr"/>
            <a:r>
              <a:rPr lang="en-US" sz="2000" dirty="0">
                <a:solidFill>
                  <a:schemeClr val="bg1"/>
                </a:solidFill>
                <a:latin typeface="Lato Medium"/>
              </a:rPr>
              <a:t>87,300 kids fed </a:t>
            </a:r>
            <a:br>
              <a:rPr lang="en-US" sz="2000" dirty="0">
                <a:solidFill>
                  <a:schemeClr val="bg1"/>
                </a:solidFill>
                <a:latin typeface="Lato Medium"/>
              </a:rPr>
            </a:br>
            <a:r>
              <a:rPr lang="en-US" sz="2000" dirty="0">
                <a:solidFill>
                  <a:schemeClr val="bg1"/>
                </a:solidFill>
                <a:latin typeface="Lato Medium"/>
              </a:rPr>
              <a:t>every weekend</a:t>
            </a:r>
          </a:p>
        </p:txBody>
      </p:sp>
      <p:sp>
        <p:nvSpPr>
          <p:cNvPr id="26" name="Rectangle 25"/>
          <p:cNvSpPr/>
          <p:nvPr/>
        </p:nvSpPr>
        <p:spPr>
          <a:xfrm>
            <a:off x="3285018" y="2551081"/>
            <a:ext cx="2573961" cy="1015663"/>
          </a:xfrm>
          <a:prstGeom prst="rect">
            <a:avLst/>
          </a:prstGeom>
        </p:spPr>
        <p:txBody>
          <a:bodyPr wrap="square">
            <a:spAutoFit/>
          </a:bodyPr>
          <a:lstStyle/>
          <a:p>
            <a:pPr algn="ctr"/>
            <a:r>
              <a:rPr lang="en-US" sz="2000" dirty="0">
                <a:solidFill>
                  <a:schemeClr val="bg1"/>
                </a:solidFill>
                <a:latin typeface="Lato Medium"/>
              </a:rPr>
              <a:t>More than 3 million hunger-free weekends provided</a:t>
            </a:r>
          </a:p>
        </p:txBody>
      </p:sp>
      <p:sp>
        <p:nvSpPr>
          <p:cNvPr id="27" name="Rectangle 26"/>
          <p:cNvSpPr/>
          <p:nvPr/>
        </p:nvSpPr>
        <p:spPr>
          <a:xfrm>
            <a:off x="6669151" y="2704969"/>
            <a:ext cx="2016226" cy="707886"/>
          </a:xfrm>
          <a:prstGeom prst="rect">
            <a:avLst/>
          </a:prstGeom>
        </p:spPr>
        <p:txBody>
          <a:bodyPr wrap="square">
            <a:spAutoFit/>
          </a:bodyPr>
          <a:lstStyle/>
          <a:p>
            <a:pPr algn="ctr"/>
            <a:r>
              <a:rPr lang="en-US" sz="2000" dirty="0">
                <a:solidFill>
                  <a:schemeClr val="bg1"/>
                </a:solidFill>
                <a:latin typeface="Lato Medium"/>
              </a:rPr>
              <a:t>More than 1,000 locations</a:t>
            </a:r>
          </a:p>
        </p:txBody>
      </p:sp>
      <p:sp>
        <p:nvSpPr>
          <p:cNvPr id="28" name="Rectangle 27"/>
          <p:cNvSpPr/>
          <p:nvPr/>
        </p:nvSpPr>
        <p:spPr>
          <a:xfrm>
            <a:off x="6529718" y="4370641"/>
            <a:ext cx="2295093" cy="1015663"/>
          </a:xfrm>
          <a:prstGeom prst="rect">
            <a:avLst/>
          </a:prstGeom>
        </p:spPr>
        <p:txBody>
          <a:bodyPr wrap="square">
            <a:spAutoFit/>
          </a:bodyPr>
          <a:lstStyle/>
          <a:p>
            <a:pPr algn="ctr"/>
            <a:r>
              <a:rPr lang="en-US" sz="2000" dirty="0">
                <a:solidFill>
                  <a:schemeClr val="bg1"/>
                </a:solidFill>
                <a:latin typeface="Lato Medium"/>
              </a:rPr>
              <a:t>Programs </a:t>
            </a:r>
            <a:br>
              <a:rPr lang="en-US" sz="2000" dirty="0">
                <a:solidFill>
                  <a:schemeClr val="bg1"/>
                </a:solidFill>
                <a:latin typeface="Lato Medium"/>
              </a:rPr>
            </a:br>
            <a:r>
              <a:rPr lang="en-US" sz="2000" dirty="0">
                <a:solidFill>
                  <a:schemeClr val="bg1"/>
                </a:solidFill>
                <a:latin typeface="Lato Medium"/>
              </a:rPr>
              <a:t>in 45 states and Washington D.C.</a:t>
            </a:r>
          </a:p>
        </p:txBody>
      </p:sp>
      <p:sp>
        <p:nvSpPr>
          <p:cNvPr id="29" name="Rectangle 28"/>
          <p:cNvSpPr/>
          <p:nvPr/>
        </p:nvSpPr>
        <p:spPr>
          <a:xfrm>
            <a:off x="229355" y="4524529"/>
            <a:ext cx="2573961" cy="707886"/>
          </a:xfrm>
          <a:prstGeom prst="rect">
            <a:avLst/>
          </a:prstGeom>
        </p:spPr>
        <p:txBody>
          <a:bodyPr wrap="square">
            <a:spAutoFit/>
          </a:bodyPr>
          <a:lstStyle/>
          <a:p>
            <a:pPr algn="ctr"/>
            <a:r>
              <a:rPr lang="en-US" sz="2000" dirty="0">
                <a:solidFill>
                  <a:schemeClr val="bg1"/>
                </a:solidFill>
                <a:latin typeface="Lato Medium"/>
              </a:rPr>
              <a:t>16,000+ volunteers nationwide</a:t>
            </a:r>
          </a:p>
        </p:txBody>
      </p:sp>
      <p:sp>
        <p:nvSpPr>
          <p:cNvPr id="31" name="TextBox 30"/>
          <p:cNvSpPr txBox="1"/>
          <p:nvPr/>
        </p:nvSpPr>
        <p:spPr>
          <a:xfrm>
            <a:off x="229356" y="409888"/>
            <a:ext cx="2564518" cy="1200329"/>
          </a:xfrm>
          <a:prstGeom prst="rect">
            <a:avLst/>
          </a:prstGeom>
          <a:noFill/>
        </p:spPr>
        <p:txBody>
          <a:bodyPr wrap="square" rtlCol="0">
            <a:spAutoFit/>
          </a:bodyPr>
          <a:lstStyle/>
          <a:p>
            <a:pPr algn="ctr"/>
            <a:r>
              <a:rPr lang="en-US" sz="2400" dirty="0">
                <a:solidFill>
                  <a:schemeClr val="tx1">
                    <a:lumMod val="75000"/>
                    <a:lumOff val="25000"/>
                  </a:schemeClr>
                </a:solidFill>
                <a:latin typeface="Cubano"/>
              </a:rPr>
              <a:t>2017-2018 year, </a:t>
            </a:r>
          </a:p>
          <a:p>
            <a:pPr algn="ctr"/>
            <a:r>
              <a:rPr lang="en-US" sz="2400" dirty="0">
                <a:solidFill>
                  <a:schemeClr val="tx1">
                    <a:lumMod val="75000"/>
                    <a:lumOff val="25000"/>
                  </a:schemeClr>
                </a:solidFill>
                <a:latin typeface="Cubano"/>
              </a:rPr>
              <a:t>By the numbers</a:t>
            </a:r>
          </a:p>
        </p:txBody>
      </p:sp>
      <p:sp>
        <p:nvSpPr>
          <p:cNvPr id="3" name="Slide Number Placeholder 2">
            <a:extLst>
              <a:ext uri="{FF2B5EF4-FFF2-40B4-BE49-F238E27FC236}">
                <a16:creationId xmlns:a16="http://schemas.microsoft.com/office/drawing/2014/main" id="{2D680A09-2B6B-FB4B-8708-ADAA62F59E69}"/>
              </a:ext>
            </a:extLst>
          </p:cNvPr>
          <p:cNvSpPr>
            <a:spLocks noGrp="1"/>
          </p:cNvSpPr>
          <p:nvPr>
            <p:ph type="sldNum" sz="quarter" idx="12"/>
          </p:nvPr>
        </p:nvSpPr>
        <p:spPr/>
        <p:txBody>
          <a:bodyPr/>
          <a:lstStyle/>
          <a:p>
            <a:fld id="{B1738283-1418-CA44-BBC5-B1E4894FF0C3}" type="slidenum">
              <a:rPr lang="en-US" smtClean="0">
                <a:solidFill>
                  <a:schemeClr val="bg1"/>
                </a:solidFill>
                <a:latin typeface="Lato" panose="020F0502020204030203" pitchFamily="34" charset="0"/>
                <a:ea typeface="Lato" panose="020F0502020204030203" pitchFamily="34" charset="0"/>
                <a:cs typeface="Lato" panose="020F0502020204030203" pitchFamily="34" charset="0"/>
              </a:rPr>
              <a:t>3</a:t>
            </a:fld>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9" name="Picture 18">
            <a:extLst>
              <a:ext uri="{FF2B5EF4-FFF2-40B4-BE49-F238E27FC236}">
                <a16:creationId xmlns:a16="http://schemas.microsoft.com/office/drawing/2014/main" id="{E46ADE73-F139-4C44-B8FA-B23372D6D7E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40644" y="5949110"/>
            <a:ext cx="1662705" cy="704088"/>
          </a:xfrm>
          <a:prstGeom prst="rect">
            <a:avLst/>
          </a:prstGeom>
        </p:spPr>
      </p:pic>
    </p:spTree>
    <p:extLst>
      <p:ext uri="{BB962C8B-B14F-4D97-AF65-F5344CB8AC3E}">
        <p14:creationId xmlns:p14="http://schemas.microsoft.com/office/powerpoint/2010/main" val="110463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69235"/>
        </a:solidFill>
        <a:effectLst/>
      </p:bgPr>
    </p:bg>
    <p:spTree>
      <p:nvGrpSpPr>
        <p:cNvPr id="1" name=""/>
        <p:cNvGrpSpPr/>
        <p:nvPr/>
      </p:nvGrpSpPr>
      <p:grpSpPr>
        <a:xfrm>
          <a:off x="0" y="0"/>
          <a:ext cx="0" cy="0"/>
          <a:chOff x="0" y="0"/>
          <a:chExt cx="0" cy="0"/>
        </a:xfrm>
      </p:grpSpPr>
      <p:sp>
        <p:nvSpPr>
          <p:cNvPr id="8" name="Rectangle 7"/>
          <p:cNvSpPr/>
          <p:nvPr/>
        </p:nvSpPr>
        <p:spPr>
          <a:xfrm>
            <a:off x="-1" y="5744308"/>
            <a:ext cx="9144002" cy="1113692"/>
          </a:xfrm>
          <a:prstGeom prst="rect">
            <a:avLst/>
          </a:prstGeom>
          <a:solidFill>
            <a:srgbClr val="E09640"/>
          </a:solidFill>
          <a:ln>
            <a:noFill/>
          </a:ln>
          <a:effectLst>
            <a:outerShdw blurRad="40000" dist="23000" dir="5400000" rotWithShape="0">
              <a:srgbClr val="E0964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378394" y="192262"/>
            <a:ext cx="8446478" cy="6512552"/>
          </a:xfrm>
          <a:prstGeom prst="rect">
            <a:avLst/>
          </a:prstGeom>
        </p:spPr>
        <p:txBody>
          <a:bodyPr wrap="square" numCol="1">
            <a:spAutoFit/>
          </a:bodyPr>
          <a:lstStyle/>
          <a:p>
            <a:pPr algn="ctr"/>
            <a:r>
              <a:rPr lang="en-US" sz="2400" i="1" dirty="0">
                <a:solidFill>
                  <a:schemeClr val="bg1"/>
                </a:solidFill>
                <a:latin typeface="Lato Medium"/>
              </a:rPr>
              <a:t>We asked the kids and their teachers to share with us the impact of Blessings hunger-free weekends, and the math is simple. </a:t>
            </a:r>
            <a:endParaRPr lang="en-US" sz="2400" dirty="0">
              <a:solidFill>
                <a:schemeClr val="bg1"/>
              </a:solidFill>
              <a:latin typeface="Lato Medium"/>
            </a:endParaRPr>
          </a:p>
          <a:p>
            <a:pPr algn="ctr">
              <a:lnSpc>
                <a:spcPct val="130000"/>
              </a:lnSpc>
            </a:pPr>
            <a:endParaRPr lang="en-US" sz="3200" dirty="0">
              <a:solidFill>
                <a:schemeClr val="bg1"/>
              </a:solidFill>
              <a:latin typeface="Lato Medium"/>
            </a:endParaRPr>
          </a:p>
          <a:p>
            <a:pPr algn="ctr"/>
            <a:r>
              <a:rPr lang="en-US" sz="4400" dirty="0">
                <a:solidFill>
                  <a:schemeClr val="bg1">
                    <a:lumMod val="95000"/>
                  </a:schemeClr>
                </a:solidFill>
                <a:latin typeface="Cubano"/>
              </a:rPr>
              <a:t>Kid </a:t>
            </a:r>
            <a:r>
              <a:rPr lang="en-US" sz="4400" dirty="0">
                <a:solidFill>
                  <a:schemeClr val="tx1">
                    <a:lumMod val="75000"/>
                    <a:lumOff val="25000"/>
                  </a:schemeClr>
                </a:solidFill>
                <a:latin typeface="Cubano"/>
              </a:rPr>
              <a:t>+</a:t>
            </a:r>
            <a:r>
              <a:rPr lang="en-US" sz="4400" dirty="0">
                <a:solidFill>
                  <a:schemeClr val="bg1">
                    <a:lumMod val="95000"/>
                  </a:schemeClr>
                </a:solidFill>
                <a:latin typeface="Cubano"/>
              </a:rPr>
              <a:t> Food </a:t>
            </a:r>
            <a:r>
              <a:rPr lang="en-US" sz="4400" dirty="0">
                <a:solidFill>
                  <a:schemeClr val="tx1">
                    <a:lumMod val="75000"/>
                    <a:lumOff val="25000"/>
                  </a:schemeClr>
                </a:solidFill>
                <a:latin typeface="Cubano"/>
              </a:rPr>
              <a:t>+</a:t>
            </a:r>
            <a:r>
              <a:rPr lang="en-US" sz="4400" dirty="0">
                <a:solidFill>
                  <a:schemeClr val="bg1">
                    <a:lumMod val="95000"/>
                  </a:schemeClr>
                </a:solidFill>
                <a:latin typeface="Cubano"/>
              </a:rPr>
              <a:t> backpack </a:t>
            </a:r>
          </a:p>
          <a:p>
            <a:pPr algn="ctr"/>
            <a:r>
              <a:rPr lang="en-US" sz="4400" dirty="0">
                <a:solidFill>
                  <a:schemeClr val="tx1">
                    <a:lumMod val="75000"/>
                    <a:lumOff val="25000"/>
                  </a:schemeClr>
                </a:solidFill>
                <a:latin typeface="Cubano"/>
              </a:rPr>
              <a:t>=</a:t>
            </a:r>
            <a:r>
              <a:rPr lang="en-US" sz="4400" dirty="0">
                <a:solidFill>
                  <a:schemeClr val="bg1">
                    <a:lumMod val="95000"/>
                  </a:schemeClr>
                </a:solidFill>
                <a:latin typeface="Cubano"/>
              </a:rPr>
              <a:t> </a:t>
            </a:r>
          </a:p>
          <a:p>
            <a:pPr algn="ctr"/>
            <a:r>
              <a:rPr lang="en-US" sz="4400" dirty="0">
                <a:solidFill>
                  <a:schemeClr val="bg1">
                    <a:lumMod val="95000"/>
                  </a:schemeClr>
                </a:solidFill>
                <a:latin typeface="Cubano"/>
              </a:rPr>
              <a:t>Happy </a:t>
            </a:r>
            <a:r>
              <a:rPr lang="en-US" sz="4400" dirty="0">
                <a:solidFill>
                  <a:schemeClr val="tx1">
                    <a:lumMod val="75000"/>
                    <a:lumOff val="25000"/>
                  </a:schemeClr>
                </a:solidFill>
                <a:latin typeface="Cubano"/>
              </a:rPr>
              <a:t>+</a:t>
            </a:r>
            <a:r>
              <a:rPr lang="en-US" sz="4400" dirty="0">
                <a:solidFill>
                  <a:schemeClr val="bg1">
                    <a:lumMod val="95000"/>
                  </a:schemeClr>
                </a:solidFill>
                <a:latin typeface="Cubano"/>
              </a:rPr>
              <a:t> healthy kids</a:t>
            </a:r>
          </a:p>
          <a:p>
            <a:pPr algn="ctr"/>
            <a:endParaRPr lang="en-US" sz="3200" dirty="0">
              <a:solidFill>
                <a:schemeClr val="bg1">
                  <a:lumMod val="95000"/>
                </a:schemeClr>
              </a:solidFill>
              <a:latin typeface="Cubano"/>
            </a:endParaRPr>
          </a:p>
          <a:p>
            <a:pPr algn="ctr">
              <a:lnSpc>
                <a:spcPct val="130000"/>
              </a:lnSpc>
            </a:pPr>
            <a:r>
              <a:rPr lang="en-US" dirty="0">
                <a:solidFill>
                  <a:schemeClr val="bg1"/>
                </a:solidFill>
                <a:latin typeface="Lato" charset="0"/>
                <a:ea typeface="Lato" charset="0"/>
                <a:cs typeface="Lato" charset="0"/>
              </a:rPr>
              <a:t>78% of kids feel cared for by their community.</a:t>
            </a:r>
          </a:p>
          <a:p>
            <a:pPr algn="ctr">
              <a:lnSpc>
                <a:spcPct val="130000"/>
              </a:lnSpc>
            </a:pPr>
            <a:r>
              <a:rPr lang="en-US" dirty="0">
                <a:solidFill>
                  <a:schemeClr val="bg1"/>
                </a:solidFill>
                <a:latin typeface="Lato" charset="0"/>
                <a:ea typeface="Lato" charset="0"/>
                <a:cs typeface="Lato" charset="0"/>
              </a:rPr>
              <a:t>71% of kids feel that Blessings is helping their family.</a:t>
            </a:r>
          </a:p>
          <a:p>
            <a:pPr algn="ctr">
              <a:lnSpc>
                <a:spcPct val="130000"/>
              </a:lnSpc>
            </a:pPr>
            <a:r>
              <a:rPr lang="en-US" dirty="0">
                <a:solidFill>
                  <a:schemeClr val="bg1"/>
                </a:solidFill>
                <a:latin typeface="Lato" charset="0"/>
                <a:ea typeface="Lato" charset="0"/>
                <a:cs typeface="Lato" charset="0"/>
              </a:rPr>
              <a:t>60% of kids have fewer behavioral issues.</a:t>
            </a:r>
          </a:p>
          <a:p>
            <a:pPr algn="ctr">
              <a:lnSpc>
                <a:spcPct val="130000"/>
              </a:lnSpc>
            </a:pPr>
            <a:r>
              <a:rPr lang="en-US" dirty="0">
                <a:solidFill>
                  <a:schemeClr val="bg1"/>
                </a:solidFill>
                <a:latin typeface="Lato" charset="0"/>
                <a:ea typeface="Lato" charset="0"/>
                <a:cs typeface="Lato" charset="0"/>
              </a:rPr>
              <a:t>59% of kids find it easier to learn at school. </a:t>
            </a:r>
          </a:p>
          <a:p>
            <a:pPr algn="ctr"/>
            <a:endParaRPr lang="en-US" sz="4400" dirty="0">
              <a:solidFill>
                <a:schemeClr val="bg1">
                  <a:lumMod val="95000"/>
                </a:schemeClr>
              </a:solidFill>
              <a:latin typeface="Cubano"/>
            </a:endParaRPr>
          </a:p>
          <a:p>
            <a:pPr algn="ctr">
              <a:lnSpc>
                <a:spcPct val="130000"/>
              </a:lnSpc>
            </a:pPr>
            <a:endParaRPr lang="en-US" sz="2000" dirty="0">
              <a:solidFill>
                <a:schemeClr val="bg1"/>
              </a:solidFill>
              <a:latin typeface="Lato Medium"/>
            </a:endParaRPr>
          </a:p>
        </p:txBody>
      </p:sp>
      <p:sp>
        <p:nvSpPr>
          <p:cNvPr id="3" name="Slide Number Placeholder 2">
            <a:extLst>
              <a:ext uri="{FF2B5EF4-FFF2-40B4-BE49-F238E27FC236}">
                <a16:creationId xmlns:a16="http://schemas.microsoft.com/office/drawing/2014/main" id="{58291A62-D653-AA42-AEC3-366D5A1769FE}"/>
              </a:ext>
            </a:extLst>
          </p:cNvPr>
          <p:cNvSpPr>
            <a:spLocks noGrp="1"/>
          </p:cNvSpPr>
          <p:nvPr>
            <p:ph type="sldNum" sz="quarter" idx="12"/>
          </p:nvPr>
        </p:nvSpPr>
        <p:spPr/>
        <p:txBody>
          <a:bodyPr/>
          <a:lstStyle/>
          <a:p>
            <a:fld id="{B1738283-1418-CA44-BBC5-B1E4894FF0C3}" type="slidenum">
              <a:rPr lang="en-US" smtClean="0">
                <a:solidFill>
                  <a:schemeClr val="bg1"/>
                </a:solidFill>
                <a:latin typeface="Lato" panose="020F0502020204030203" pitchFamily="34" charset="0"/>
                <a:ea typeface="Lato" panose="020F0502020204030203" pitchFamily="34" charset="0"/>
                <a:cs typeface="Lato" panose="020F0502020204030203" pitchFamily="34" charset="0"/>
              </a:rPr>
              <a:t>4</a:t>
            </a:fld>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6" name="Picture 5">
            <a:extLst>
              <a:ext uri="{FF2B5EF4-FFF2-40B4-BE49-F238E27FC236}">
                <a16:creationId xmlns:a16="http://schemas.microsoft.com/office/drawing/2014/main" id="{ADAD875B-CF4F-3C4E-B41D-0A51FB50B78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40644" y="5949110"/>
            <a:ext cx="1662705" cy="704088"/>
          </a:xfrm>
          <a:prstGeom prst="rect">
            <a:avLst/>
          </a:prstGeom>
        </p:spPr>
      </p:pic>
    </p:spTree>
    <p:extLst>
      <p:ext uri="{BB962C8B-B14F-4D97-AF65-F5344CB8AC3E}">
        <p14:creationId xmlns:p14="http://schemas.microsoft.com/office/powerpoint/2010/main" val="1534075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19000"/>
          </a:schemeClr>
        </a:solidFill>
        <a:effectLst/>
      </p:bgPr>
    </p:bg>
    <p:spTree>
      <p:nvGrpSpPr>
        <p:cNvPr id="1" name=""/>
        <p:cNvGrpSpPr/>
        <p:nvPr/>
      </p:nvGrpSpPr>
      <p:grpSpPr>
        <a:xfrm>
          <a:off x="0" y="0"/>
          <a:ext cx="0" cy="0"/>
          <a:chOff x="0" y="0"/>
          <a:chExt cx="0" cy="0"/>
        </a:xfrm>
      </p:grpSpPr>
      <p:sp>
        <p:nvSpPr>
          <p:cNvPr id="18" name="Rectangle 17"/>
          <p:cNvSpPr/>
          <p:nvPr/>
        </p:nvSpPr>
        <p:spPr>
          <a:xfrm>
            <a:off x="-1" y="-26369"/>
            <a:ext cx="3048001" cy="209744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0" name="Rectangle 19"/>
          <p:cNvSpPr/>
          <p:nvPr/>
        </p:nvSpPr>
        <p:spPr>
          <a:xfrm>
            <a:off x="3048001" y="-27912"/>
            <a:ext cx="6095998" cy="2097444"/>
          </a:xfrm>
          <a:prstGeom prst="rect">
            <a:avLst/>
          </a:prstGeom>
          <a:solidFill>
            <a:srgbClr val="208B7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i="1" dirty="0">
              <a:latin typeface="Lato" panose="020F0502020204030203" pitchFamily="34" charset="0"/>
              <a:ea typeface="Lato" panose="020F0502020204030203" pitchFamily="34" charset="0"/>
              <a:cs typeface="Lato" panose="020F0502020204030203" pitchFamily="34" charset="0"/>
            </a:endParaRPr>
          </a:p>
        </p:txBody>
      </p:sp>
      <p:sp>
        <p:nvSpPr>
          <p:cNvPr id="10" name="Rectangle 9"/>
          <p:cNvSpPr/>
          <p:nvPr/>
        </p:nvSpPr>
        <p:spPr>
          <a:xfrm>
            <a:off x="-1" y="2071074"/>
            <a:ext cx="6154616" cy="1934307"/>
          </a:xfrm>
          <a:prstGeom prst="rect">
            <a:avLst/>
          </a:prstGeom>
          <a:solidFill>
            <a:srgbClr val="89CEB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154615" y="2071075"/>
            <a:ext cx="2989384" cy="1934306"/>
          </a:xfrm>
          <a:prstGeom prst="rect">
            <a:avLst/>
          </a:prstGeom>
          <a:solidFill>
            <a:srgbClr val="9A0C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1" y="4005381"/>
            <a:ext cx="3048001" cy="2097443"/>
          </a:xfrm>
          <a:prstGeom prst="rect">
            <a:avLst/>
          </a:prstGeom>
          <a:solidFill>
            <a:srgbClr val="D700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048000" y="4005381"/>
            <a:ext cx="6095999" cy="2097444"/>
          </a:xfrm>
          <a:prstGeom prst="rect">
            <a:avLst/>
          </a:prstGeom>
          <a:solidFill>
            <a:srgbClr val="46923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0" y="5744308"/>
            <a:ext cx="9144000" cy="1113692"/>
          </a:xfrm>
          <a:prstGeom prst="rect">
            <a:avLst/>
          </a:prstGeom>
          <a:solidFill>
            <a:srgbClr val="E096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89467" y="2560961"/>
            <a:ext cx="5472071" cy="1015663"/>
          </a:xfrm>
          <a:prstGeom prst="rect">
            <a:avLst/>
          </a:prstGeom>
        </p:spPr>
        <p:txBody>
          <a:bodyPr wrap="square">
            <a:spAutoFit/>
          </a:bodyPr>
          <a:lstStyle/>
          <a:p>
            <a:pPr algn="ctr"/>
            <a:r>
              <a:rPr lang="en-US" sz="2000" i="1" dirty="0">
                <a:solidFill>
                  <a:srgbClr val="FFFFFF"/>
                </a:solidFill>
                <a:latin typeface="Lato Medium"/>
              </a:rPr>
              <a:t>“It makes me very happy to get Blessings in a Backpack. One time my mom cried because she was happy that we had some food now.”</a:t>
            </a:r>
          </a:p>
        </p:txBody>
      </p:sp>
      <p:sp>
        <p:nvSpPr>
          <p:cNvPr id="27" name="Rectangle 26"/>
          <p:cNvSpPr/>
          <p:nvPr/>
        </p:nvSpPr>
        <p:spPr>
          <a:xfrm>
            <a:off x="6809698" y="2439239"/>
            <a:ext cx="1679217" cy="1200329"/>
          </a:xfrm>
          <a:prstGeom prst="rect">
            <a:avLst/>
          </a:prstGeom>
        </p:spPr>
        <p:txBody>
          <a:bodyPr wrap="square">
            <a:spAutoFit/>
          </a:bodyPr>
          <a:lstStyle/>
          <a:p>
            <a:pPr algn="ctr"/>
            <a:r>
              <a:rPr lang="en-US" sz="2400" dirty="0">
                <a:solidFill>
                  <a:srgbClr val="FFFFFF"/>
                </a:solidFill>
                <a:latin typeface="Cubano"/>
              </a:rPr>
              <a:t>Our </a:t>
            </a:r>
            <a:br>
              <a:rPr lang="en-US" sz="2400" dirty="0">
                <a:solidFill>
                  <a:srgbClr val="FFFFFF"/>
                </a:solidFill>
                <a:latin typeface="Cubano"/>
              </a:rPr>
            </a:br>
            <a:r>
              <a:rPr lang="en-US" sz="2400" dirty="0">
                <a:solidFill>
                  <a:srgbClr val="FFFFFF"/>
                </a:solidFill>
                <a:latin typeface="Cubano"/>
              </a:rPr>
              <a:t>Kids </a:t>
            </a:r>
          </a:p>
          <a:p>
            <a:pPr algn="ctr"/>
            <a:r>
              <a:rPr lang="en-US" sz="2400" dirty="0">
                <a:solidFill>
                  <a:srgbClr val="FFFFFF"/>
                </a:solidFill>
                <a:latin typeface="Cubano"/>
              </a:rPr>
              <a:t>say:</a:t>
            </a:r>
          </a:p>
        </p:txBody>
      </p:sp>
      <p:sp>
        <p:nvSpPr>
          <p:cNvPr id="28" name="Rectangle 27"/>
          <p:cNvSpPr/>
          <p:nvPr/>
        </p:nvSpPr>
        <p:spPr>
          <a:xfrm>
            <a:off x="3275691" y="4373983"/>
            <a:ext cx="5526779" cy="1015663"/>
          </a:xfrm>
          <a:prstGeom prst="rect">
            <a:avLst/>
          </a:prstGeom>
        </p:spPr>
        <p:txBody>
          <a:bodyPr wrap="square">
            <a:spAutoFit/>
          </a:bodyPr>
          <a:lstStyle/>
          <a:p>
            <a:pPr algn="ctr"/>
            <a:r>
              <a:rPr lang="en-US" sz="2000" i="1" dirty="0">
                <a:solidFill>
                  <a:srgbClr val="FFFFFF"/>
                </a:solidFill>
                <a:latin typeface="Lato Medium"/>
              </a:rPr>
              <a:t>“The love and generosity that this program </a:t>
            </a:r>
            <a:br>
              <a:rPr lang="en-US" sz="2000" i="1" dirty="0">
                <a:solidFill>
                  <a:srgbClr val="FFFFFF"/>
                </a:solidFill>
                <a:latin typeface="Lato Medium"/>
              </a:rPr>
            </a:br>
            <a:r>
              <a:rPr lang="en-US" sz="2000" i="1" dirty="0">
                <a:solidFill>
                  <a:srgbClr val="FFFFFF"/>
                </a:solidFill>
                <a:latin typeface="Lato Medium"/>
              </a:rPr>
              <a:t>has extended to our students, families, and faculty is astonishing.”</a:t>
            </a:r>
          </a:p>
        </p:txBody>
      </p:sp>
      <p:sp>
        <p:nvSpPr>
          <p:cNvPr id="29" name="Rectangle 28"/>
          <p:cNvSpPr/>
          <p:nvPr/>
        </p:nvSpPr>
        <p:spPr>
          <a:xfrm>
            <a:off x="219806" y="4302331"/>
            <a:ext cx="2573961" cy="1200329"/>
          </a:xfrm>
          <a:prstGeom prst="rect">
            <a:avLst/>
          </a:prstGeom>
        </p:spPr>
        <p:txBody>
          <a:bodyPr wrap="square">
            <a:spAutoFit/>
          </a:bodyPr>
          <a:lstStyle/>
          <a:p>
            <a:pPr algn="ctr"/>
            <a:r>
              <a:rPr lang="en-US" sz="2400" dirty="0">
                <a:solidFill>
                  <a:schemeClr val="bg1"/>
                </a:solidFill>
                <a:latin typeface="Cubano"/>
              </a:rPr>
              <a:t>OUR</a:t>
            </a:r>
            <a:br>
              <a:rPr lang="en-US" sz="2400" dirty="0">
                <a:solidFill>
                  <a:schemeClr val="bg1"/>
                </a:solidFill>
                <a:latin typeface="Cubano"/>
              </a:rPr>
            </a:br>
            <a:r>
              <a:rPr lang="en-US" sz="2400" dirty="0">
                <a:solidFill>
                  <a:schemeClr val="bg1"/>
                </a:solidFill>
                <a:latin typeface="Cubano"/>
              </a:rPr>
              <a:t>Principals</a:t>
            </a:r>
          </a:p>
          <a:p>
            <a:pPr algn="ctr"/>
            <a:r>
              <a:rPr lang="en-US" sz="2400" dirty="0">
                <a:solidFill>
                  <a:schemeClr val="bg1"/>
                </a:solidFill>
                <a:latin typeface="Cubano"/>
              </a:rPr>
              <a:t>say:</a:t>
            </a:r>
          </a:p>
        </p:txBody>
      </p:sp>
      <p:sp>
        <p:nvSpPr>
          <p:cNvPr id="31" name="TextBox 30"/>
          <p:cNvSpPr txBox="1"/>
          <p:nvPr/>
        </p:nvSpPr>
        <p:spPr>
          <a:xfrm>
            <a:off x="229250" y="283688"/>
            <a:ext cx="2555075" cy="1200329"/>
          </a:xfrm>
          <a:prstGeom prst="rect">
            <a:avLst/>
          </a:prstGeom>
          <a:noFill/>
        </p:spPr>
        <p:txBody>
          <a:bodyPr wrap="square" rtlCol="0">
            <a:spAutoFit/>
          </a:bodyPr>
          <a:lstStyle/>
          <a:p>
            <a:pPr algn="ctr"/>
            <a:r>
              <a:rPr lang="en-US" sz="2400" dirty="0">
                <a:solidFill>
                  <a:schemeClr val="tx1">
                    <a:lumMod val="75000"/>
                    <a:lumOff val="25000"/>
                  </a:schemeClr>
                </a:solidFill>
                <a:latin typeface="Cubano"/>
              </a:rPr>
              <a:t>our</a:t>
            </a:r>
            <a:br>
              <a:rPr lang="en-US" sz="2400" dirty="0">
                <a:solidFill>
                  <a:schemeClr val="tx1">
                    <a:lumMod val="75000"/>
                    <a:lumOff val="25000"/>
                  </a:schemeClr>
                </a:solidFill>
                <a:latin typeface="Cubano"/>
              </a:rPr>
            </a:br>
            <a:r>
              <a:rPr lang="en-US" sz="2400" dirty="0">
                <a:solidFill>
                  <a:schemeClr val="tx1">
                    <a:lumMod val="75000"/>
                    <a:lumOff val="25000"/>
                  </a:schemeClr>
                </a:solidFill>
                <a:latin typeface="Cubano"/>
              </a:rPr>
              <a:t>Parents</a:t>
            </a:r>
          </a:p>
          <a:p>
            <a:pPr algn="ctr"/>
            <a:r>
              <a:rPr lang="en-US" sz="2400" dirty="0">
                <a:solidFill>
                  <a:schemeClr val="tx1">
                    <a:lumMod val="75000"/>
                    <a:lumOff val="25000"/>
                  </a:schemeClr>
                </a:solidFill>
                <a:latin typeface="Cubano"/>
              </a:rPr>
              <a:t>say:</a:t>
            </a:r>
          </a:p>
        </p:txBody>
      </p:sp>
      <p:sp>
        <p:nvSpPr>
          <p:cNvPr id="3" name="Slide Number Placeholder 2">
            <a:extLst>
              <a:ext uri="{FF2B5EF4-FFF2-40B4-BE49-F238E27FC236}">
                <a16:creationId xmlns:a16="http://schemas.microsoft.com/office/drawing/2014/main" id="{14C67ECD-2086-CA4F-A172-5B1E621A2C32}"/>
              </a:ext>
            </a:extLst>
          </p:cNvPr>
          <p:cNvSpPr>
            <a:spLocks noGrp="1"/>
          </p:cNvSpPr>
          <p:nvPr>
            <p:ph type="sldNum" sz="quarter" idx="12"/>
          </p:nvPr>
        </p:nvSpPr>
        <p:spPr/>
        <p:txBody>
          <a:bodyPr/>
          <a:lstStyle/>
          <a:p>
            <a:fld id="{B1738283-1418-CA44-BBC5-B1E4894FF0C3}" type="slidenum">
              <a:rPr lang="en-US" smtClean="0">
                <a:solidFill>
                  <a:schemeClr val="bg1"/>
                </a:solidFill>
                <a:latin typeface="Lato" panose="020F0502020204030203" pitchFamily="34" charset="0"/>
                <a:ea typeface="Lato" panose="020F0502020204030203" pitchFamily="34" charset="0"/>
                <a:cs typeface="Lato" panose="020F0502020204030203" pitchFamily="34" charset="0"/>
              </a:rPr>
              <a:t>5</a:t>
            </a:fld>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7" name="Picture 16">
            <a:extLst>
              <a:ext uri="{FF2B5EF4-FFF2-40B4-BE49-F238E27FC236}">
                <a16:creationId xmlns:a16="http://schemas.microsoft.com/office/drawing/2014/main" id="{69B69A23-D6F6-9D49-94D5-5A5B337D7F2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40644" y="5949110"/>
            <a:ext cx="1662705" cy="704088"/>
          </a:xfrm>
          <a:prstGeom prst="rect">
            <a:avLst/>
          </a:prstGeom>
        </p:spPr>
      </p:pic>
      <p:sp>
        <p:nvSpPr>
          <p:cNvPr id="4" name="TextBox 3">
            <a:extLst>
              <a:ext uri="{FF2B5EF4-FFF2-40B4-BE49-F238E27FC236}">
                <a16:creationId xmlns:a16="http://schemas.microsoft.com/office/drawing/2014/main" id="{F795D862-D309-424D-B63E-9993B46516F0}"/>
              </a:ext>
            </a:extLst>
          </p:cNvPr>
          <p:cNvSpPr txBox="1"/>
          <p:nvPr/>
        </p:nvSpPr>
        <p:spPr>
          <a:xfrm>
            <a:off x="3940459" y="165795"/>
            <a:ext cx="4548455" cy="1477328"/>
          </a:xfrm>
          <a:prstGeom prst="rect">
            <a:avLst/>
          </a:prstGeom>
          <a:noFill/>
        </p:spPr>
        <p:txBody>
          <a:bodyPr wrap="square" rtlCol="0">
            <a:spAutoFit/>
          </a:bodyPr>
          <a:lstStyle/>
          <a:p>
            <a:pPr algn="ctr"/>
            <a:r>
              <a:rPr lang="en-US" i="1" dirty="0">
                <a:solidFill>
                  <a:schemeClr val="bg1"/>
                </a:solidFill>
                <a:latin typeface="Lato" panose="020F0502020204030203" pitchFamily="34" charset="0"/>
                <a:ea typeface="Lato" panose="020F0502020204030203" pitchFamily="34" charset="0"/>
                <a:cs typeface="Lato" panose="020F0502020204030203" pitchFamily="34" charset="0"/>
              </a:rPr>
              <a:t>“Most people don’t think about how they are going to get food every day, but that’s what I worry about every day. So when this came along, I knew at least we would have something in our cupboard for this weekend.” </a:t>
            </a:r>
          </a:p>
        </p:txBody>
      </p:sp>
    </p:spTree>
    <p:extLst>
      <p:ext uri="{BB962C8B-B14F-4D97-AF65-F5344CB8AC3E}">
        <p14:creationId xmlns:p14="http://schemas.microsoft.com/office/powerpoint/2010/main" val="3847317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08B7E"/>
        </a:solidFill>
        <a:effectLst/>
      </p:bgPr>
    </p:bg>
    <p:spTree>
      <p:nvGrpSpPr>
        <p:cNvPr id="1" name=""/>
        <p:cNvGrpSpPr/>
        <p:nvPr/>
      </p:nvGrpSpPr>
      <p:grpSpPr>
        <a:xfrm>
          <a:off x="0" y="0"/>
          <a:ext cx="0" cy="0"/>
          <a:chOff x="0" y="0"/>
          <a:chExt cx="0" cy="0"/>
        </a:xfrm>
      </p:grpSpPr>
      <p:sp>
        <p:nvSpPr>
          <p:cNvPr id="5" name="TextBox 4"/>
          <p:cNvSpPr txBox="1"/>
          <p:nvPr/>
        </p:nvSpPr>
        <p:spPr>
          <a:xfrm>
            <a:off x="5429480" y="2363303"/>
            <a:ext cx="3714520" cy="584775"/>
          </a:xfrm>
          <a:prstGeom prst="rect">
            <a:avLst/>
          </a:prstGeom>
          <a:noFill/>
        </p:spPr>
        <p:txBody>
          <a:bodyPr wrap="square" rtlCol="0">
            <a:spAutoFit/>
          </a:bodyPr>
          <a:lstStyle/>
          <a:p>
            <a:r>
              <a:rPr lang="en-US" sz="1400" dirty="0">
                <a:latin typeface="Lato" charset="0"/>
                <a:ea typeface="Lato" charset="0"/>
                <a:cs typeface="Lato" charset="0"/>
              </a:rPr>
              <a:t> </a:t>
            </a:r>
            <a:endParaRPr lang="en-US" sz="1400" dirty="0">
              <a:solidFill>
                <a:schemeClr val="bg1"/>
              </a:solidFill>
              <a:latin typeface="Lato" charset="0"/>
              <a:ea typeface="Lato" charset="0"/>
              <a:cs typeface="Lato" charset="0"/>
            </a:endParaRPr>
          </a:p>
          <a:p>
            <a:endParaRPr lang="en-US" dirty="0"/>
          </a:p>
        </p:txBody>
      </p:sp>
      <p:sp>
        <p:nvSpPr>
          <p:cNvPr id="6" name="TextBox 5"/>
          <p:cNvSpPr txBox="1"/>
          <p:nvPr/>
        </p:nvSpPr>
        <p:spPr>
          <a:xfrm>
            <a:off x="936284" y="5139609"/>
            <a:ext cx="7423944" cy="523220"/>
          </a:xfrm>
          <a:prstGeom prst="rect">
            <a:avLst/>
          </a:prstGeom>
          <a:noFill/>
        </p:spPr>
        <p:txBody>
          <a:bodyPr wrap="square" rtlCol="0">
            <a:spAutoFit/>
          </a:bodyPr>
          <a:lstStyle/>
          <a:p>
            <a:pPr algn="ctr"/>
            <a:r>
              <a:rPr lang="en-US" sz="1400" b="1" i="1" dirty="0">
                <a:solidFill>
                  <a:srgbClr val="9A0C22"/>
                </a:solidFill>
                <a:latin typeface="Lato" charset="0"/>
                <a:ea typeface="Lato" charset="0"/>
                <a:cs typeface="Lato" charset="0"/>
              </a:rPr>
              <a:t> “Children shouldn’t have to worry about being hungry. They should be out playing in the snow.” </a:t>
            </a:r>
          </a:p>
          <a:p>
            <a:pPr algn="r"/>
            <a:r>
              <a:rPr lang="en-US" sz="1400" b="1" dirty="0">
                <a:solidFill>
                  <a:srgbClr val="9A0C22"/>
                </a:solidFill>
                <a:latin typeface="Lato" charset="0"/>
                <a:ea typeface="Lato" charset="0"/>
                <a:cs typeface="Lato" charset="0"/>
              </a:rPr>
              <a:t>- Program coordinator</a:t>
            </a:r>
          </a:p>
        </p:txBody>
      </p:sp>
      <p:sp>
        <p:nvSpPr>
          <p:cNvPr id="12" name="Rectangle 11"/>
          <p:cNvSpPr/>
          <p:nvPr/>
        </p:nvSpPr>
        <p:spPr>
          <a:xfrm>
            <a:off x="0" y="5744308"/>
            <a:ext cx="9144000" cy="1113692"/>
          </a:xfrm>
          <a:prstGeom prst="rect">
            <a:avLst/>
          </a:prstGeom>
          <a:solidFill>
            <a:srgbClr val="E09640"/>
          </a:solidFill>
          <a:ln>
            <a:noFill/>
          </a:ln>
          <a:effectLst>
            <a:outerShdw blurRad="40000" dist="23000" dir="5400000" rotWithShape="0">
              <a:srgbClr val="E0964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711200" y="3202078"/>
            <a:ext cx="1811867" cy="1779478"/>
          </a:xfrm>
          <a:prstGeom prst="rect">
            <a:avLst/>
          </a:prstGeom>
        </p:spPr>
      </p:pic>
      <p:sp>
        <p:nvSpPr>
          <p:cNvPr id="4" name="TextBox 3">
            <a:extLst>
              <a:ext uri="{FF2B5EF4-FFF2-40B4-BE49-F238E27FC236}">
                <a16:creationId xmlns:a16="http://schemas.microsoft.com/office/drawing/2014/main" id="{0DA6C0CB-631B-6647-8A51-740CDAB9D855}"/>
              </a:ext>
            </a:extLst>
          </p:cNvPr>
          <p:cNvSpPr txBox="1"/>
          <p:nvPr/>
        </p:nvSpPr>
        <p:spPr>
          <a:xfrm>
            <a:off x="504276" y="1149786"/>
            <a:ext cx="8300286" cy="1815882"/>
          </a:xfrm>
          <a:prstGeom prst="rect">
            <a:avLst/>
          </a:prstGeom>
          <a:noFill/>
        </p:spPr>
        <p:txBody>
          <a:bodyPr wrap="square" rtlCol="0">
            <a:spAutoFit/>
          </a:bodyPr>
          <a:lstStyle/>
          <a:p>
            <a:r>
              <a:rPr lang="en-US" sz="1400" dirty="0">
                <a:solidFill>
                  <a:schemeClr val="bg1"/>
                </a:solidFill>
                <a:latin typeface="Lato Medium"/>
                <a:ea typeface="Lato" panose="020F0502020204030203" pitchFamily="34" charset="0"/>
                <a:cs typeface="Lato Medium"/>
              </a:rPr>
              <a:t>This past year, most Fridays followed the normal routine. But, from time to time, the unexpected happened – hurricanes hit multiple coastlines and snow storms dropped feet of snow, among other things. Many children left school, not knowing when they would next return or where they could find food without school in session. </a:t>
            </a:r>
          </a:p>
          <a:p>
            <a:endParaRPr lang="en-US" sz="1400" dirty="0">
              <a:solidFill>
                <a:schemeClr val="bg1"/>
              </a:solidFill>
              <a:latin typeface="Lato Medium"/>
              <a:ea typeface="Lato" panose="020F0502020204030203" pitchFamily="34" charset="0"/>
              <a:cs typeface="Lato Medium"/>
            </a:endParaRPr>
          </a:p>
          <a:p>
            <a:r>
              <a:rPr lang="en-US" sz="1400" dirty="0">
                <a:solidFill>
                  <a:schemeClr val="bg1"/>
                </a:solidFill>
                <a:latin typeface="Lato Medium"/>
                <a:ea typeface="Lato" panose="020F0502020204030203" pitchFamily="34" charset="0"/>
                <a:cs typeface="Lato Medium"/>
              </a:rPr>
              <a:t>Below are two stories of how Blessings stepped up when the unexpected happened. This impact is possible because of your commitment to feeding kids even during times of uncertainty. These efforts have inspired us, and we hope they will inspire you, too. </a:t>
            </a:r>
          </a:p>
        </p:txBody>
      </p:sp>
      <p:sp>
        <p:nvSpPr>
          <p:cNvPr id="7" name="TextBox 6">
            <a:extLst>
              <a:ext uri="{FF2B5EF4-FFF2-40B4-BE49-F238E27FC236}">
                <a16:creationId xmlns:a16="http://schemas.microsoft.com/office/drawing/2014/main" id="{6B2D81A6-7D1E-D84E-8B2F-5600E75CA5E5}"/>
              </a:ext>
            </a:extLst>
          </p:cNvPr>
          <p:cNvSpPr txBox="1"/>
          <p:nvPr/>
        </p:nvSpPr>
        <p:spPr>
          <a:xfrm>
            <a:off x="1184562" y="326635"/>
            <a:ext cx="6774872" cy="1477328"/>
          </a:xfrm>
          <a:prstGeom prst="rect">
            <a:avLst/>
          </a:prstGeom>
          <a:noFill/>
        </p:spPr>
        <p:txBody>
          <a:bodyPr wrap="square" rtlCol="0">
            <a:spAutoFit/>
          </a:bodyPr>
          <a:lstStyle/>
          <a:p>
            <a:pPr algn="ctr"/>
            <a:r>
              <a:rPr lang="en-US" sz="2400" dirty="0">
                <a:solidFill>
                  <a:schemeClr val="tx1">
                    <a:lumMod val="75000"/>
                    <a:lumOff val="25000"/>
                  </a:schemeClr>
                </a:solidFill>
                <a:latin typeface="Cubano" charset="0"/>
                <a:ea typeface="Cubano" charset="0"/>
                <a:cs typeface="Cubano" charset="0"/>
              </a:rPr>
              <a:t>When school closes and hunger continues,</a:t>
            </a:r>
          </a:p>
          <a:p>
            <a:pPr algn="ctr"/>
            <a:r>
              <a:rPr lang="en-US" sz="2400" dirty="0">
                <a:solidFill>
                  <a:schemeClr val="tx1">
                    <a:lumMod val="75000"/>
                    <a:lumOff val="25000"/>
                  </a:schemeClr>
                </a:solidFill>
                <a:latin typeface="Cubano" charset="0"/>
                <a:ea typeface="Cubano" charset="0"/>
                <a:cs typeface="Cubano" charset="0"/>
              </a:rPr>
              <a:t>Blessings is There.</a:t>
            </a:r>
            <a:endParaRPr lang="en-US" sz="2400" dirty="0">
              <a:solidFill>
                <a:schemeClr val="tx1">
                  <a:lumMod val="75000"/>
                  <a:lumOff val="25000"/>
                </a:schemeClr>
              </a:solidFill>
            </a:endParaRPr>
          </a:p>
          <a:p>
            <a:pPr algn="ctr"/>
            <a:endParaRPr lang="en-US" sz="2400" dirty="0">
              <a:solidFill>
                <a:schemeClr val="tx1">
                  <a:lumMod val="75000"/>
                  <a:lumOff val="25000"/>
                </a:schemeClr>
              </a:solidFill>
              <a:latin typeface="Cubano" charset="0"/>
              <a:ea typeface="Cubano" charset="0"/>
              <a:cs typeface="Cubano" charset="0"/>
            </a:endParaRPr>
          </a:p>
          <a:p>
            <a:endParaRPr lang="en-US" dirty="0">
              <a:solidFill>
                <a:schemeClr val="tx1">
                  <a:lumMod val="75000"/>
                  <a:lumOff val="25000"/>
                </a:schemeClr>
              </a:solidFill>
            </a:endParaRPr>
          </a:p>
        </p:txBody>
      </p:sp>
      <p:sp>
        <p:nvSpPr>
          <p:cNvPr id="9" name="Rectangle 2">
            <a:extLst>
              <a:ext uri="{FF2B5EF4-FFF2-40B4-BE49-F238E27FC236}">
                <a16:creationId xmlns:a16="http://schemas.microsoft.com/office/drawing/2014/main" id="{19AD4DFB-D9D6-7A40-8078-8042EA2C464B}"/>
              </a:ext>
            </a:extLst>
          </p:cNvPr>
          <p:cNvSpPr>
            <a:spLocks noChangeArrowheads="1"/>
          </p:cNvSpPr>
          <p:nvPr/>
        </p:nvSpPr>
        <p:spPr bwMode="auto">
          <a:xfrm>
            <a:off x="2749229" y="3494381"/>
            <a:ext cx="3295860" cy="13696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sz="1400" b="1" dirty="0">
                <a:solidFill>
                  <a:schemeClr val="bg1"/>
                </a:solidFill>
                <a:latin typeface="Lato Medium"/>
                <a:ea typeface="Lato" panose="020F0502020204030203" pitchFamily="34" charset="0"/>
                <a:cs typeface="Lato Medium"/>
              </a:rPr>
              <a:t>When snow fell leading into a weekend and school was closed the next day due to inclement weather, volunteers had over 2,000 “blizzard bags” ready to send home with children.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300" b="0" i="0" u="none" strike="noStrike" cap="none" normalizeH="0" baseline="0" dirty="0">
              <a:ln>
                <a:noFill/>
              </a:ln>
              <a:solidFill>
                <a:srgbClr val="9A0C22"/>
              </a:solidFill>
              <a:effectLst/>
              <a:latin typeface="Lato Medium"/>
              <a:cs typeface="Lato Medium"/>
            </a:endParaRPr>
          </a:p>
        </p:txBody>
      </p:sp>
      <p:pic>
        <p:nvPicPr>
          <p:cNvPr id="1025" name="Picture 1">
            <a:extLst>
              <a:ext uri="{FF2B5EF4-FFF2-40B4-BE49-F238E27FC236}">
                <a16:creationId xmlns:a16="http://schemas.microsoft.com/office/drawing/2014/main" id="{C79391F4-F614-2B4C-8C36-CE2B7B6B2318}"/>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6248400" y="3159560"/>
            <a:ext cx="2421467" cy="182199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06E5B57F-35EA-5349-B1D7-25AA41B89F6A}"/>
              </a:ext>
            </a:extLst>
          </p:cNvPr>
          <p:cNvSpPr>
            <a:spLocks noGrp="1"/>
          </p:cNvSpPr>
          <p:nvPr>
            <p:ph type="sldNum" sz="quarter" idx="12"/>
          </p:nvPr>
        </p:nvSpPr>
        <p:spPr/>
        <p:txBody>
          <a:bodyPr/>
          <a:lstStyle/>
          <a:p>
            <a:fld id="{B1738283-1418-CA44-BBC5-B1E4894FF0C3}" type="slidenum">
              <a:rPr lang="en-US" smtClean="0">
                <a:solidFill>
                  <a:schemeClr val="bg1"/>
                </a:solidFill>
                <a:latin typeface="Lato" panose="020F0502020204030203" pitchFamily="34" charset="0"/>
                <a:ea typeface="Lato" panose="020F0502020204030203" pitchFamily="34" charset="0"/>
                <a:cs typeface="Lato" panose="020F0502020204030203" pitchFamily="34" charset="0"/>
              </a:rPr>
              <a:t>6</a:t>
            </a:fld>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5" name="Picture 14">
            <a:extLst>
              <a:ext uri="{FF2B5EF4-FFF2-40B4-BE49-F238E27FC236}">
                <a16:creationId xmlns:a16="http://schemas.microsoft.com/office/drawing/2014/main" id="{60500A4A-EAB3-794D-8963-3A08A1268AD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40644" y="5949110"/>
            <a:ext cx="1662705" cy="704088"/>
          </a:xfrm>
          <a:prstGeom prst="rect">
            <a:avLst/>
          </a:prstGeom>
        </p:spPr>
      </p:pic>
    </p:spTree>
    <p:extLst>
      <p:ext uri="{BB962C8B-B14F-4D97-AF65-F5344CB8AC3E}">
        <p14:creationId xmlns:p14="http://schemas.microsoft.com/office/powerpoint/2010/main" val="878386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D1218"/>
        </a:solidFill>
        <a:effectLst/>
      </p:bgPr>
    </p:bg>
    <p:spTree>
      <p:nvGrpSpPr>
        <p:cNvPr id="1" name=""/>
        <p:cNvGrpSpPr/>
        <p:nvPr/>
      </p:nvGrpSpPr>
      <p:grpSpPr>
        <a:xfrm>
          <a:off x="0" y="0"/>
          <a:ext cx="0" cy="0"/>
          <a:chOff x="0" y="0"/>
          <a:chExt cx="0" cy="0"/>
        </a:xfrm>
      </p:grpSpPr>
      <p:sp>
        <p:nvSpPr>
          <p:cNvPr id="8" name="Rectangle 7"/>
          <p:cNvSpPr/>
          <p:nvPr/>
        </p:nvSpPr>
        <p:spPr>
          <a:xfrm>
            <a:off x="0" y="5744308"/>
            <a:ext cx="9144000" cy="1113692"/>
          </a:xfrm>
          <a:prstGeom prst="rect">
            <a:avLst/>
          </a:prstGeom>
          <a:solidFill>
            <a:srgbClr val="E096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4757616" y="520331"/>
            <a:ext cx="3929184" cy="2031325"/>
          </a:xfrm>
          <a:prstGeom prst="rect">
            <a:avLst/>
          </a:prstGeom>
          <a:noFill/>
        </p:spPr>
        <p:txBody>
          <a:bodyPr wrap="square" rtlCol="0">
            <a:spAutoFit/>
          </a:bodyPr>
          <a:lstStyle/>
          <a:p>
            <a:r>
              <a:rPr lang="en-US" sz="1400" b="1" i="1" dirty="0">
                <a:solidFill>
                  <a:schemeClr val="bg1"/>
                </a:solidFill>
                <a:latin typeface="Lato Medium"/>
                <a:ea typeface="Lato Semibold" panose="020F0502020204030203" pitchFamily="34" charset="0"/>
                <a:cs typeface="Lato Medium"/>
              </a:rPr>
              <a:t>“Hurricanes are scary. And when you’re five or when you’re seven, and you’re already in a difficult situation, and something even more terrifying happens, you need someone to stand with you. You need someone to show up for you. It was such a blessing to go and visit my first-grade friends, to deliver their Blessings bag to them, and to meet that need, for them.” </a:t>
            </a:r>
          </a:p>
          <a:p>
            <a:pPr algn="r"/>
            <a:r>
              <a:rPr lang="en-US" sz="1400" b="1" dirty="0">
                <a:solidFill>
                  <a:schemeClr val="bg1"/>
                </a:solidFill>
                <a:latin typeface="Lato Medium"/>
                <a:ea typeface="Lato Semibold" panose="020F0502020204030203" pitchFamily="34" charset="0"/>
                <a:cs typeface="Lato Medium"/>
              </a:rPr>
              <a:t>– Ms. Bailey, teacher </a:t>
            </a:r>
            <a:endParaRPr lang="en-US" sz="1400" b="1" dirty="0">
              <a:solidFill>
                <a:schemeClr val="bg1"/>
              </a:solidFill>
              <a:effectLst/>
              <a:latin typeface="Lato Medium"/>
              <a:ea typeface="Lato Semibold" panose="020F0502020204030203" pitchFamily="34" charset="0"/>
              <a:cs typeface="Lato Medium"/>
            </a:endParaRPr>
          </a:p>
        </p:txBody>
      </p:sp>
      <p:sp>
        <p:nvSpPr>
          <p:cNvPr id="10" name="TextBox 9"/>
          <p:cNvSpPr txBox="1"/>
          <p:nvPr/>
        </p:nvSpPr>
        <p:spPr>
          <a:xfrm>
            <a:off x="283303" y="3231846"/>
            <a:ext cx="5146178" cy="2092881"/>
          </a:xfrm>
          <a:prstGeom prst="rect">
            <a:avLst/>
          </a:prstGeom>
          <a:noFill/>
        </p:spPr>
        <p:txBody>
          <a:bodyPr wrap="square" rtlCol="0">
            <a:spAutoFit/>
          </a:bodyPr>
          <a:lstStyle/>
          <a:p>
            <a:r>
              <a:rPr lang="en-US" sz="1400" b="1" dirty="0">
                <a:solidFill>
                  <a:schemeClr val="bg1"/>
                </a:solidFill>
                <a:latin typeface="Lato Medium"/>
                <a:ea typeface="Lato Semibold" panose="020F0502020204030203" pitchFamily="34" charset="0"/>
                <a:cs typeface="Lato Medium"/>
              </a:rPr>
              <a:t>When Hurricane Irma tore across Florida in September, </a:t>
            </a:r>
            <a:br>
              <a:rPr lang="en-US" sz="1400" b="1" dirty="0">
                <a:solidFill>
                  <a:schemeClr val="bg1"/>
                </a:solidFill>
                <a:latin typeface="Lato Medium"/>
                <a:ea typeface="Lato Semibold" panose="020F0502020204030203" pitchFamily="34" charset="0"/>
                <a:cs typeface="Lato Medium"/>
              </a:rPr>
            </a:br>
            <a:r>
              <a:rPr lang="en-US" sz="1400" b="1" dirty="0">
                <a:solidFill>
                  <a:schemeClr val="bg1"/>
                </a:solidFill>
                <a:latin typeface="Lato Medium"/>
                <a:ea typeface="Lato Semibold" panose="020F0502020204030203" pitchFamily="34" charset="0"/>
                <a:cs typeface="Lato Medium"/>
              </a:rPr>
              <a:t>many schools not in session for an extended period of time.</a:t>
            </a:r>
            <a:br>
              <a:rPr lang="en-US" sz="1400" b="1" dirty="0">
                <a:solidFill>
                  <a:schemeClr val="bg1"/>
                </a:solidFill>
                <a:latin typeface="Lato Medium"/>
                <a:ea typeface="Lato Semibold" panose="020F0502020204030203" pitchFamily="34" charset="0"/>
                <a:cs typeface="Lato Medium"/>
              </a:rPr>
            </a:br>
            <a:r>
              <a:rPr lang="en-US" sz="1400" b="1" dirty="0">
                <a:solidFill>
                  <a:schemeClr val="bg1"/>
                </a:solidFill>
                <a:latin typeface="Lato Medium"/>
                <a:ea typeface="Lato Semibold" panose="020F0502020204030203" pitchFamily="34" charset="0"/>
                <a:cs typeface="Lato Medium"/>
              </a:rPr>
              <a:t>At Hamilton Elementary School of Engineering and Technology in Sanford, Fl., teachers went above and beyond to ensure their students had food while school was closed. Teachers, such </a:t>
            </a:r>
            <a:br>
              <a:rPr lang="en-US" sz="1400" b="1" dirty="0">
                <a:solidFill>
                  <a:schemeClr val="bg1"/>
                </a:solidFill>
                <a:latin typeface="Lato Medium"/>
                <a:ea typeface="Lato Semibold" panose="020F0502020204030203" pitchFamily="34" charset="0"/>
                <a:cs typeface="Lato Medium"/>
              </a:rPr>
            </a:br>
            <a:r>
              <a:rPr lang="en-US" sz="1400" b="1" dirty="0">
                <a:solidFill>
                  <a:schemeClr val="bg1"/>
                </a:solidFill>
                <a:latin typeface="Lato Medium"/>
                <a:ea typeface="Lato Semibold" panose="020F0502020204030203" pitchFamily="34" charset="0"/>
                <a:cs typeface="Lato Medium"/>
              </a:rPr>
              <a:t>as Ms. Bailey pictured here, waded through knee-high water </a:t>
            </a:r>
            <a:br>
              <a:rPr lang="en-US" sz="1400" b="1" dirty="0">
                <a:solidFill>
                  <a:schemeClr val="bg1"/>
                </a:solidFill>
                <a:latin typeface="Lato Medium"/>
                <a:ea typeface="Lato Semibold" panose="020F0502020204030203" pitchFamily="34" charset="0"/>
                <a:cs typeface="Lato Medium"/>
              </a:rPr>
            </a:br>
            <a:r>
              <a:rPr lang="en-US" sz="1400" b="1" dirty="0">
                <a:solidFill>
                  <a:schemeClr val="bg1"/>
                </a:solidFill>
                <a:latin typeface="Lato Medium"/>
                <a:ea typeface="Lato Semibold" panose="020F0502020204030203" pitchFamily="34" charset="0"/>
                <a:cs typeface="Lato Medium"/>
              </a:rPr>
              <a:t>to flooded apartment complexes to distribute bags of food </a:t>
            </a:r>
            <a:br>
              <a:rPr lang="en-US" sz="1400" b="1" dirty="0">
                <a:solidFill>
                  <a:schemeClr val="bg1"/>
                </a:solidFill>
                <a:latin typeface="Lato Medium"/>
                <a:ea typeface="Lato Semibold" panose="020F0502020204030203" pitchFamily="34" charset="0"/>
                <a:cs typeface="Lato Medium"/>
              </a:rPr>
            </a:br>
            <a:r>
              <a:rPr lang="en-US" sz="1400" b="1" dirty="0">
                <a:solidFill>
                  <a:schemeClr val="bg1"/>
                </a:solidFill>
                <a:latin typeface="Lato Medium"/>
                <a:ea typeface="Lato Semibold" panose="020F0502020204030203" pitchFamily="34" charset="0"/>
                <a:cs typeface="Lato Medium"/>
              </a:rPr>
              <a:t>to students. </a:t>
            </a:r>
          </a:p>
          <a:p>
            <a:endParaRPr lang="en-US" dirty="0">
              <a:latin typeface="Lato Medium"/>
              <a:cs typeface="Lato Medium"/>
            </a:endParaRPr>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909049" y="2933594"/>
            <a:ext cx="2303195" cy="2144488"/>
          </a:xfrm>
          <a:prstGeom prst="rect">
            <a:avLst/>
          </a:prstGeom>
        </p:spPr>
      </p:pic>
      <p:pic>
        <p:nvPicPr>
          <p:cNvPr id="5" name="Picture 4"/>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774147" y="515526"/>
            <a:ext cx="3022600" cy="1825513"/>
          </a:xfrm>
          <a:prstGeom prst="rect">
            <a:avLst/>
          </a:prstGeom>
        </p:spPr>
      </p:pic>
      <p:sp>
        <p:nvSpPr>
          <p:cNvPr id="2" name="Slide Number Placeholder 1">
            <a:extLst>
              <a:ext uri="{FF2B5EF4-FFF2-40B4-BE49-F238E27FC236}">
                <a16:creationId xmlns:a16="http://schemas.microsoft.com/office/drawing/2014/main" id="{F30DB69E-1BD1-6641-8881-7F147A309D3C}"/>
              </a:ext>
            </a:extLst>
          </p:cNvPr>
          <p:cNvSpPr>
            <a:spLocks noGrp="1"/>
          </p:cNvSpPr>
          <p:nvPr>
            <p:ph type="sldNum" sz="quarter" idx="12"/>
          </p:nvPr>
        </p:nvSpPr>
        <p:spPr/>
        <p:txBody>
          <a:bodyPr/>
          <a:lstStyle/>
          <a:p>
            <a:fld id="{B1738283-1418-CA44-BBC5-B1E4894FF0C3}" type="slidenum">
              <a:rPr lang="en-US" smtClean="0">
                <a:solidFill>
                  <a:schemeClr val="bg1"/>
                </a:solidFill>
                <a:latin typeface="Lato" panose="020F0502020204030203" pitchFamily="34" charset="0"/>
                <a:ea typeface="Lato" panose="020F0502020204030203" pitchFamily="34" charset="0"/>
                <a:cs typeface="Lato" panose="020F0502020204030203" pitchFamily="34" charset="0"/>
              </a:rPr>
              <a:t>7</a:t>
            </a:fld>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1" name="Picture 10">
            <a:extLst>
              <a:ext uri="{FF2B5EF4-FFF2-40B4-BE49-F238E27FC236}">
                <a16:creationId xmlns:a16="http://schemas.microsoft.com/office/drawing/2014/main" id="{601F6150-C5D4-024E-8149-5996CEB692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40644" y="5949110"/>
            <a:ext cx="1662705" cy="704088"/>
          </a:xfrm>
          <a:prstGeom prst="rect">
            <a:avLst/>
          </a:prstGeom>
        </p:spPr>
      </p:pic>
    </p:spTree>
    <p:extLst>
      <p:ext uri="{BB962C8B-B14F-4D97-AF65-F5344CB8AC3E}">
        <p14:creationId xmlns:p14="http://schemas.microsoft.com/office/powerpoint/2010/main" val="1165697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30D5CB-5BA2-9849-A89C-CD8EE5DEC4EB}"/>
              </a:ext>
            </a:extLst>
          </p:cNvPr>
          <p:cNvPicPr>
            <a:picLocks noChangeAspect="1"/>
          </p:cNvPicPr>
          <p:nvPr/>
        </p:nvPicPr>
        <p:blipFill>
          <a:blip r:embed="rId2"/>
          <a:stretch>
            <a:fillRect/>
          </a:stretch>
        </p:blipFill>
        <p:spPr>
          <a:xfrm>
            <a:off x="3047650" y="3992619"/>
            <a:ext cx="3106613" cy="1921422"/>
          </a:xfrm>
          <a:prstGeom prst="rect">
            <a:avLst/>
          </a:prstGeom>
        </p:spPr>
      </p:pic>
      <p:pic>
        <p:nvPicPr>
          <p:cNvPr id="13" name="Picture 12">
            <a:extLst>
              <a:ext uri="{FF2B5EF4-FFF2-40B4-BE49-F238E27FC236}">
                <a16:creationId xmlns:a16="http://schemas.microsoft.com/office/drawing/2014/main" id="{A921034B-8A7C-0641-AFFF-DFFBFCA5E7D4}"/>
              </a:ext>
            </a:extLst>
          </p:cNvPr>
          <p:cNvPicPr>
            <a:picLocks noChangeAspect="1"/>
          </p:cNvPicPr>
          <p:nvPr/>
        </p:nvPicPr>
        <p:blipFill rotWithShape="1">
          <a:blip r:embed="rId3"/>
          <a:srcRect t="6064" r="5825"/>
          <a:stretch/>
        </p:blipFill>
        <p:spPr>
          <a:xfrm>
            <a:off x="6017119" y="0"/>
            <a:ext cx="3126881" cy="2135593"/>
          </a:xfrm>
          <a:prstGeom prst="rect">
            <a:avLst/>
          </a:prstGeom>
        </p:spPr>
      </p:pic>
      <p:pic>
        <p:nvPicPr>
          <p:cNvPr id="7" name="Picture 6">
            <a:extLst>
              <a:ext uri="{FF2B5EF4-FFF2-40B4-BE49-F238E27FC236}">
                <a16:creationId xmlns:a16="http://schemas.microsoft.com/office/drawing/2014/main" id="{9CD998C7-610B-9843-BA2E-B245D0B71C2E}"/>
              </a:ext>
            </a:extLst>
          </p:cNvPr>
          <p:cNvPicPr>
            <a:picLocks noChangeAspect="1"/>
          </p:cNvPicPr>
          <p:nvPr/>
        </p:nvPicPr>
        <p:blipFill rotWithShape="1">
          <a:blip r:embed="rId4"/>
          <a:srcRect t="17424" b="33206"/>
          <a:stretch/>
        </p:blipFill>
        <p:spPr>
          <a:xfrm>
            <a:off x="-352" y="2058204"/>
            <a:ext cx="3108960" cy="2046532"/>
          </a:xfrm>
          <a:prstGeom prst="rect">
            <a:avLst/>
          </a:prstGeom>
        </p:spPr>
      </p:pic>
      <p:sp>
        <p:nvSpPr>
          <p:cNvPr id="20" name="Rectangle 19"/>
          <p:cNvSpPr/>
          <p:nvPr/>
        </p:nvSpPr>
        <p:spPr>
          <a:xfrm>
            <a:off x="3047650" y="0"/>
            <a:ext cx="3106614" cy="2131309"/>
          </a:xfrm>
          <a:prstGeom prst="rect">
            <a:avLst/>
          </a:prstGeom>
          <a:solidFill>
            <a:srgbClr val="9A0C2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3048001" y="2071074"/>
            <a:ext cx="3106614" cy="1934307"/>
          </a:xfrm>
          <a:prstGeom prst="rect">
            <a:avLst/>
          </a:prstGeom>
          <a:solidFill>
            <a:srgbClr val="469235"/>
          </a:solidFill>
          <a:ln>
            <a:noFill/>
          </a:ln>
          <a:effectLst>
            <a:outerShdw dist="23000" sx="1000" sy="1000" rotWithShape="0">
              <a:srgbClr val="000000"/>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6154615" y="2070989"/>
            <a:ext cx="2989385" cy="1934306"/>
          </a:xfrm>
          <a:prstGeom prst="rect">
            <a:avLst/>
          </a:prstGeom>
          <a:solidFill>
            <a:srgbClr val="89CEBF"/>
          </a:solidFill>
          <a:ln>
            <a:noFill/>
          </a:ln>
          <a:effectLst>
            <a:outerShdw blurRad="40000" dist="23000" dir="5400000" rotWithShape="0">
              <a:srgbClr val="7D1218">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1" y="4005381"/>
            <a:ext cx="3048001" cy="2097443"/>
          </a:xfrm>
          <a:prstGeom prst="rect">
            <a:avLst/>
          </a:prstGeom>
          <a:solidFill>
            <a:srgbClr val="208B7E"/>
          </a:solidFill>
          <a:ln>
            <a:no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6154615" y="4005381"/>
            <a:ext cx="2989385" cy="2097444"/>
          </a:xfrm>
          <a:prstGeom prst="rect">
            <a:avLst/>
          </a:prstGeom>
          <a:solidFill>
            <a:srgbClr val="D7001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541990" y="702276"/>
            <a:ext cx="2118636" cy="707886"/>
          </a:xfrm>
          <a:prstGeom prst="rect">
            <a:avLst/>
          </a:prstGeom>
        </p:spPr>
        <p:txBody>
          <a:bodyPr wrap="square">
            <a:spAutoFit/>
          </a:bodyPr>
          <a:lstStyle/>
          <a:p>
            <a:pPr algn="ctr"/>
            <a:r>
              <a:rPr lang="en-US" sz="2000" dirty="0">
                <a:solidFill>
                  <a:schemeClr val="bg1"/>
                </a:solidFill>
                <a:latin typeface="Lato Medium"/>
              </a:rPr>
              <a:t>#,### kids fed </a:t>
            </a:r>
            <a:br>
              <a:rPr lang="en-US" sz="2000" dirty="0">
                <a:solidFill>
                  <a:schemeClr val="bg1"/>
                </a:solidFill>
                <a:latin typeface="Lato Medium"/>
              </a:rPr>
            </a:br>
            <a:r>
              <a:rPr lang="en-US" sz="2000" dirty="0">
                <a:solidFill>
                  <a:schemeClr val="bg1"/>
                </a:solidFill>
                <a:latin typeface="Lato Medium"/>
              </a:rPr>
              <a:t>every weekend</a:t>
            </a:r>
          </a:p>
        </p:txBody>
      </p:sp>
      <p:sp>
        <p:nvSpPr>
          <p:cNvPr id="26" name="Rectangle 25"/>
          <p:cNvSpPr/>
          <p:nvPr/>
        </p:nvSpPr>
        <p:spPr>
          <a:xfrm>
            <a:off x="3285018" y="2551081"/>
            <a:ext cx="2573961" cy="707886"/>
          </a:xfrm>
          <a:prstGeom prst="rect">
            <a:avLst/>
          </a:prstGeom>
        </p:spPr>
        <p:txBody>
          <a:bodyPr wrap="square">
            <a:spAutoFit/>
          </a:bodyPr>
          <a:lstStyle/>
          <a:p>
            <a:pPr algn="ctr"/>
            <a:r>
              <a:rPr lang="en-US" sz="2000" dirty="0">
                <a:solidFill>
                  <a:schemeClr val="bg1"/>
                </a:solidFill>
                <a:latin typeface="Lato Medium"/>
              </a:rPr>
              <a:t>##,### hunger-free weekends provided</a:t>
            </a:r>
          </a:p>
        </p:txBody>
      </p:sp>
      <p:sp>
        <p:nvSpPr>
          <p:cNvPr id="27" name="Rectangle 26"/>
          <p:cNvSpPr/>
          <p:nvPr/>
        </p:nvSpPr>
        <p:spPr>
          <a:xfrm>
            <a:off x="6611887" y="2641175"/>
            <a:ext cx="2016226" cy="1015663"/>
          </a:xfrm>
          <a:prstGeom prst="rect">
            <a:avLst/>
          </a:prstGeom>
        </p:spPr>
        <p:txBody>
          <a:bodyPr wrap="square">
            <a:spAutoFit/>
          </a:bodyPr>
          <a:lstStyle/>
          <a:p>
            <a:pPr algn="ctr"/>
            <a:r>
              <a:rPr lang="en-US" sz="2000" dirty="0">
                <a:solidFill>
                  <a:schemeClr val="bg1"/>
                </a:solidFill>
                <a:latin typeface="Lato Medium"/>
              </a:rPr>
              <a:t>## locations</a:t>
            </a:r>
          </a:p>
          <a:p>
            <a:pPr algn="ctr"/>
            <a:r>
              <a:rPr lang="en-US" sz="2000" dirty="0">
                <a:solidFill>
                  <a:schemeClr val="bg1"/>
                </a:solidFill>
                <a:latin typeface="Lato Medium"/>
              </a:rPr>
              <a:t>(or School Name)</a:t>
            </a:r>
          </a:p>
        </p:txBody>
      </p:sp>
      <p:sp>
        <p:nvSpPr>
          <p:cNvPr id="28" name="Rectangle 27"/>
          <p:cNvSpPr/>
          <p:nvPr/>
        </p:nvSpPr>
        <p:spPr>
          <a:xfrm>
            <a:off x="6529718" y="4476624"/>
            <a:ext cx="2295093" cy="707886"/>
          </a:xfrm>
          <a:prstGeom prst="rect">
            <a:avLst/>
          </a:prstGeom>
        </p:spPr>
        <p:txBody>
          <a:bodyPr wrap="square">
            <a:spAutoFit/>
          </a:bodyPr>
          <a:lstStyle/>
          <a:p>
            <a:pPr algn="ctr"/>
            <a:r>
              <a:rPr lang="en-US" sz="2000" dirty="0">
                <a:solidFill>
                  <a:schemeClr val="bg1"/>
                </a:solidFill>
                <a:latin typeface="Lato Medium"/>
              </a:rPr>
              <a:t>##,### pounds of food distributed</a:t>
            </a:r>
          </a:p>
        </p:txBody>
      </p:sp>
      <p:sp>
        <p:nvSpPr>
          <p:cNvPr id="29" name="Rectangle 28"/>
          <p:cNvSpPr/>
          <p:nvPr/>
        </p:nvSpPr>
        <p:spPr>
          <a:xfrm>
            <a:off x="150923" y="4416690"/>
            <a:ext cx="2573961" cy="1015663"/>
          </a:xfrm>
          <a:prstGeom prst="rect">
            <a:avLst/>
          </a:prstGeom>
        </p:spPr>
        <p:txBody>
          <a:bodyPr wrap="square">
            <a:spAutoFit/>
          </a:bodyPr>
          <a:lstStyle/>
          <a:p>
            <a:pPr algn="ctr"/>
            <a:r>
              <a:rPr lang="en-US" sz="2000" dirty="0">
                <a:solidFill>
                  <a:schemeClr val="bg1"/>
                </a:solidFill>
                <a:latin typeface="Lato Medium"/>
              </a:rPr>
              <a:t>## volunteers</a:t>
            </a:r>
          </a:p>
          <a:p>
            <a:pPr algn="ctr"/>
            <a:r>
              <a:rPr lang="en-US" sz="2000" dirty="0">
                <a:solidFill>
                  <a:schemeClr val="bg1"/>
                </a:solidFill>
                <a:latin typeface="Lato Medium"/>
              </a:rPr>
              <a:t>(If no volunteers, add quote)</a:t>
            </a:r>
          </a:p>
        </p:txBody>
      </p:sp>
      <p:sp>
        <p:nvSpPr>
          <p:cNvPr id="31" name="TextBox 30"/>
          <p:cNvSpPr txBox="1"/>
          <p:nvPr/>
        </p:nvSpPr>
        <p:spPr>
          <a:xfrm>
            <a:off x="58616" y="409888"/>
            <a:ext cx="2758577" cy="1092607"/>
          </a:xfrm>
          <a:prstGeom prst="rect">
            <a:avLst/>
          </a:prstGeom>
          <a:noFill/>
        </p:spPr>
        <p:txBody>
          <a:bodyPr wrap="square" rtlCol="0">
            <a:spAutoFit/>
          </a:bodyPr>
          <a:lstStyle/>
          <a:p>
            <a:pPr algn="ctr">
              <a:lnSpc>
                <a:spcPts val="2640"/>
              </a:lnSpc>
            </a:pPr>
            <a:r>
              <a:rPr lang="en-US" sz="2200" dirty="0">
                <a:solidFill>
                  <a:schemeClr val="tx1">
                    <a:lumMod val="75000"/>
                    <a:lumOff val="25000"/>
                  </a:schemeClr>
                </a:solidFill>
                <a:latin typeface="Cubano"/>
              </a:rPr>
              <a:t>2017-2018: </a:t>
            </a:r>
          </a:p>
          <a:p>
            <a:pPr algn="ctr">
              <a:lnSpc>
                <a:spcPts val="2640"/>
              </a:lnSpc>
            </a:pPr>
            <a:r>
              <a:rPr lang="en-US" sz="2200" dirty="0">
                <a:solidFill>
                  <a:schemeClr val="tx1">
                    <a:lumMod val="75000"/>
                    <a:lumOff val="25000"/>
                  </a:schemeClr>
                </a:solidFill>
                <a:latin typeface="Cubano"/>
              </a:rPr>
              <a:t>Donor Name’s Impact</a:t>
            </a:r>
          </a:p>
        </p:txBody>
      </p:sp>
      <p:sp>
        <p:nvSpPr>
          <p:cNvPr id="21" name="Rectangle 20">
            <a:extLst>
              <a:ext uri="{FF2B5EF4-FFF2-40B4-BE49-F238E27FC236}">
                <a16:creationId xmlns:a16="http://schemas.microsoft.com/office/drawing/2014/main" id="{B319A56B-2680-AB45-B023-A6A2DC578803}"/>
              </a:ext>
            </a:extLst>
          </p:cNvPr>
          <p:cNvSpPr/>
          <p:nvPr/>
        </p:nvSpPr>
        <p:spPr>
          <a:xfrm>
            <a:off x="0" y="5744308"/>
            <a:ext cx="9144000" cy="1113692"/>
          </a:xfrm>
          <a:prstGeom prst="rect">
            <a:avLst/>
          </a:prstGeom>
          <a:solidFill>
            <a:srgbClr val="E0964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469B185-6D4A-8F4E-BD38-6BC789B474B9}"/>
              </a:ext>
            </a:extLst>
          </p:cNvPr>
          <p:cNvSpPr>
            <a:spLocks noGrp="1"/>
          </p:cNvSpPr>
          <p:nvPr>
            <p:ph type="sldNum" sz="quarter" idx="12"/>
          </p:nvPr>
        </p:nvSpPr>
        <p:spPr/>
        <p:txBody>
          <a:bodyPr/>
          <a:lstStyle/>
          <a:p>
            <a:fld id="{B1738283-1418-CA44-BBC5-B1E4894FF0C3}" type="slidenum">
              <a:rPr lang="en-US" smtClean="0">
                <a:solidFill>
                  <a:schemeClr val="bg1"/>
                </a:solidFill>
                <a:latin typeface="Lato" panose="020F0502020204030203" pitchFamily="34" charset="0"/>
                <a:ea typeface="Lato" panose="020F0502020204030203" pitchFamily="34" charset="0"/>
                <a:cs typeface="Lato" panose="020F0502020204030203" pitchFamily="34" charset="0"/>
              </a:rPr>
              <a:t>8</a:t>
            </a:fld>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9" name="Picture 18">
            <a:extLst>
              <a:ext uri="{FF2B5EF4-FFF2-40B4-BE49-F238E27FC236}">
                <a16:creationId xmlns:a16="http://schemas.microsoft.com/office/drawing/2014/main" id="{AC3C26F8-3B46-8041-A2F5-E565B5F144C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40644" y="5949110"/>
            <a:ext cx="1662705" cy="704088"/>
          </a:xfrm>
          <a:prstGeom prst="rect">
            <a:avLst/>
          </a:prstGeom>
        </p:spPr>
      </p:pic>
    </p:spTree>
    <p:extLst>
      <p:ext uri="{BB962C8B-B14F-4D97-AF65-F5344CB8AC3E}">
        <p14:creationId xmlns:p14="http://schemas.microsoft.com/office/powerpoint/2010/main" val="1715410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69235"/>
        </a:solidFill>
        <a:effectLst/>
      </p:bgPr>
    </p:bg>
    <p:spTree>
      <p:nvGrpSpPr>
        <p:cNvPr id="1" name=""/>
        <p:cNvGrpSpPr/>
        <p:nvPr/>
      </p:nvGrpSpPr>
      <p:grpSpPr>
        <a:xfrm>
          <a:off x="0" y="0"/>
          <a:ext cx="0" cy="0"/>
          <a:chOff x="0" y="0"/>
          <a:chExt cx="0" cy="0"/>
        </a:xfrm>
      </p:grpSpPr>
      <p:sp>
        <p:nvSpPr>
          <p:cNvPr id="8" name="TextBox 7"/>
          <p:cNvSpPr txBox="1"/>
          <p:nvPr/>
        </p:nvSpPr>
        <p:spPr>
          <a:xfrm>
            <a:off x="2392703" y="355063"/>
            <a:ext cx="4930091" cy="830997"/>
          </a:xfrm>
          <a:prstGeom prst="rect">
            <a:avLst/>
          </a:prstGeom>
          <a:noFill/>
        </p:spPr>
        <p:txBody>
          <a:bodyPr wrap="square" rtlCol="0">
            <a:spAutoFit/>
          </a:bodyPr>
          <a:lstStyle/>
          <a:p>
            <a:pPr algn="ctr"/>
            <a:r>
              <a:rPr lang="en-US" sz="3000" dirty="0">
                <a:solidFill>
                  <a:schemeClr val="tx1">
                    <a:lumMod val="75000"/>
                    <a:lumOff val="25000"/>
                  </a:schemeClr>
                </a:solidFill>
                <a:latin typeface="Cubano"/>
              </a:rPr>
              <a:t>Awards and recognition</a:t>
            </a:r>
            <a:endParaRPr lang="en-US" sz="2400" dirty="0">
              <a:solidFill>
                <a:schemeClr val="tx1">
                  <a:lumMod val="75000"/>
                  <a:lumOff val="25000"/>
                </a:schemeClr>
              </a:solidFill>
              <a:latin typeface="Cubano"/>
            </a:endParaRPr>
          </a:p>
          <a:p>
            <a:pPr algn="ctr"/>
            <a:endParaRPr lang="en-US" i="1" dirty="0">
              <a:solidFill>
                <a:schemeClr val="bg1"/>
              </a:solidFill>
              <a:latin typeface="Lato Medium"/>
            </a:endParaRPr>
          </a:p>
        </p:txBody>
      </p:sp>
      <p:sp>
        <p:nvSpPr>
          <p:cNvPr id="4" name="TextBox 3"/>
          <p:cNvSpPr txBox="1"/>
          <p:nvPr/>
        </p:nvSpPr>
        <p:spPr>
          <a:xfrm>
            <a:off x="3058648" y="1186060"/>
            <a:ext cx="5666732" cy="4247317"/>
          </a:xfrm>
          <a:prstGeom prst="rect">
            <a:avLst/>
          </a:prstGeom>
          <a:noFill/>
        </p:spPr>
        <p:txBody>
          <a:bodyPr wrap="square" rtlCol="0">
            <a:spAutoFit/>
          </a:bodyPr>
          <a:lstStyle/>
          <a:p>
            <a:r>
              <a:rPr lang="en-US" sz="1500" dirty="0">
                <a:solidFill>
                  <a:schemeClr val="bg1"/>
                </a:solidFill>
                <a:latin typeface="Lato Medium"/>
                <a:ea typeface="Lato" charset="0"/>
                <a:cs typeface="Lato Medium"/>
              </a:rPr>
              <a:t>In April 2017, Blessings was awarded Charity Navigator’s four-star rating, the highest score possible, due to Blessings’ financial health, accountability, and transparency. The financial health score resulted from Charity Navigator’s analysis of Blessings in seven areas of financial efficiency and capabilities. Through this process, Charity Navigator recognized Blessings’ low overhead, and awarded Blessings a perfect score for the organization’s financial health. Blessings continues to focus on maintaining low expenses and using resources wisely to expand the organization’s mission and reach.</a:t>
            </a:r>
          </a:p>
          <a:p>
            <a:endParaRPr lang="en-US" sz="1500" dirty="0">
              <a:solidFill>
                <a:schemeClr val="bg1"/>
              </a:solidFill>
              <a:latin typeface="Lato Medium"/>
              <a:ea typeface="Lato" charset="0"/>
              <a:cs typeface="Lato Medium"/>
            </a:endParaRPr>
          </a:p>
          <a:p>
            <a:endParaRPr lang="en-US" sz="1500" dirty="0">
              <a:solidFill>
                <a:schemeClr val="bg1"/>
              </a:solidFill>
              <a:latin typeface="Lato Medium"/>
              <a:ea typeface="Lato" charset="0"/>
              <a:cs typeface="Lato Medium"/>
            </a:endParaRPr>
          </a:p>
          <a:p>
            <a:r>
              <a:rPr lang="en-US" sz="1500" dirty="0">
                <a:solidFill>
                  <a:schemeClr val="bg1"/>
                </a:solidFill>
                <a:latin typeface="Lato Medium"/>
                <a:ea typeface="Lato" charset="0"/>
                <a:cs typeface="Lato Medium"/>
              </a:rPr>
              <a:t>In addition to being awarded Charity Navigator’s highest ranking, Blessings is now a GuideStar Platinum organization, the highest level of recognition offered. As of April 2018, of the 49,000+ charities rated by GuideStar, only 8% were Platinum. This designation demonstrates that Blessings is focused on measuring progress and results, year after year.</a:t>
            </a:r>
            <a:r>
              <a:rPr lang="sk-SK" sz="1500" dirty="0">
                <a:solidFill>
                  <a:schemeClr val="bg1"/>
                </a:solidFill>
                <a:latin typeface="Lato Medium"/>
                <a:ea typeface="Lato" charset="0"/>
                <a:cs typeface="Lato Medium"/>
              </a:rPr>
              <a:t> </a:t>
            </a:r>
            <a:endParaRPr lang="en-US" sz="1500" dirty="0">
              <a:solidFill>
                <a:schemeClr val="bg1"/>
              </a:solidFill>
              <a:latin typeface="Lato Medium"/>
              <a:ea typeface="Lato" charset="0"/>
              <a:cs typeface="Lato Medium"/>
            </a:endParaRPr>
          </a:p>
        </p:txBody>
      </p:sp>
      <p:sp>
        <p:nvSpPr>
          <p:cNvPr id="10" name="Rectangle 9"/>
          <p:cNvSpPr/>
          <p:nvPr/>
        </p:nvSpPr>
        <p:spPr>
          <a:xfrm>
            <a:off x="-2" y="5734528"/>
            <a:ext cx="9144002" cy="1123472"/>
          </a:xfrm>
          <a:prstGeom prst="rect">
            <a:avLst/>
          </a:prstGeom>
          <a:solidFill>
            <a:srgbClr val="E09640"/>
          </a:solidFill>
          <a:ln>
            <a:noFill/>
          </a:ln>
          <a:effectLst>
            <a:outerShdw blurRad="40000" dist="23000" dir="5400000" rotWithShape="0">
              <a:srgbClr val="E0964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8367" y="1287109"/>
            <a:ext cx="1929384" cy="1929384"/>
          </a:xfrm>
          <a:prstGeom prst="rect">
            <a:avLst/>
          </a:prstGeom>
        </p:spPr>
      </p:pic>
      <p:pic>
        <p:nvPicPr>
          <p:cNvPr id="11" name="Picture 10"/>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687833" y="3704095"/>
            <a:ext cx="1899918" cy="1929384"/>
          </a:xfrm>
          <a:prstGeom prst="rect">
            <a:avLst/>
          </a:prstGeom>
        </p:spPr>
      </p:pic>
      <p:sp>
        <p:nvSpPr>
          <p:cNvPr id="2" name="Slide Number Placeholder 1">
            <a:extLst>
              <a:ext uri="{FF2B5EF4-FFF2-40B4-BE49-F238E27FC236}">
                <a16:creationId xmlns:a16="http://schemas.microsoft.com/office/drawing/2014/main" id="{4FCF5999-3850-B34A-8411-21B7689F46FD}"/>
              </a:ext>
            </a:extLst>
          </p:cNvPr>
          <p:cNvSpPr>
            <a:spLocks noGrp="1"/>
          </p:cNvSpPr>
          <p:nvPr>
            <p:ph type="sldNum" sz="quarter" idx="12"/>
          </p:nvPr>
        </p:nvSpPr>
        <p:spPr/>
        <p:txBody>
          <a:bodyPr/>
          <a:lstStyle/>
          <a:p>
            <a:fld id="{B1738283-1418-CA44-BBC5-B1E4894FF0C3}" type="slidenum">
              <a:rPr lang="en-US" smtClean="0">
                <a:solidFill>
                  <a:schemeClr val="bg1"/>
                </a:solidFill>
                <a:latin typeface="Lato" panose="020F0502020204030203" pitchFamily="34" charset="0"/>
                <a:ea typeface="Lato" panose="020F0502020204030203" pitchFamily="34" charset="0"/>
                <a:cs typeface="Lato" panose="020F0502020204030203" pitchFamily="34" charset="0"/>
              </a:rPr>
              <a:t>9</a:t>
            </a:fld>
            <a:endParaRPr lang="en-US"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3" name="TextBox 2">
            <a:extLst>
              <a:ext uri="{FF2B5EF4-FFF2-40B4-BE49-F238E27FC236}">
                <a16:creationId xmlns:a16="http://schemas.microsoft.com/office/drawing/2014/main" id="{38838AF9-73BD-2440-923C-6D5689BA5776}"/>
              </a:ext>
            </a:extLst>
          </p:cNvPr>
          <p:cNvSpPr txBox="1"/>
          <p:nvPr/>
        </p:nvSpPr>
        <p:spPr>
          <a:xfrm>
            <a:off x="-1346200" y="2171700"/>
            <a:ext cx="184731" cy="369332"/>
          </a:xfrm>
          <a:prstGeom prst="rect">
            <a:avLst/>
          </a:prstGeom>
          <a:noFill/>
        </p:spPr>
        <p:txBody>
          <a:bodyPr wrap="none" rtlCol="0">
            <a:spAutoFit/>
          </a:bodyPr>
          <a:lstStyle/>
          <a:p>
            <a:endParaRPr lang="en-US"/>
          </a:p>
        </p:txBody>
      </p:sp>
      <p:pic>
        <p:nvPicPr>
          <p:cNvPr id="12" name="Picture 11">
            <a:extLst>
              <a:ext uri="{FF2B5EF4-FFF2-40B4-BE49-F238E27FC236}">
                <a16:creationId xmlns:a16="http://schemas.microsoft.com/office/drawing/2014/main" id="{D08FECFE-A43F-BB4F-A42F-882E7E59D2C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40644" y="5949110"/>
            <a:ext cx="1662705" cy="704088"/>
          </a:xfrm>
          <a:prstGeom prst="rect">
            <a:avLst/>
          </a:prstGeom>
        </p:spPr>
      </p:pic>
    </p:spTree>
    <p:extLst>
      <p:ext uri="{BB962C8B-B14F-4D97-AF65-F5344CB8AC3E}">
        <p14:creationId xmlns:p14="http://schemas.microsoft.com/office/powerpoint/2010/main" val="26175048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2371D14F5C09F4A88E6A5611174C090" ma:contentTypeVersion="8" ma:contentTypeDescription="Create a new document." ma:contentTypeScope="" ma:versionID="e3414c40f1cb9dba624eb37b22f3ec8f">
  <xsd:schema xmlns:xsd="http://www.w3.org/2001/XMLSchema" xmlns:xs="http://www.w3.org/2001/XMLSchema" xmlns:p="http://schemas.microsoft.com/office/2006/metadata/properties" xmlns:ns2="9bfcadba-31e0-4f45-ad51-6e627fc44a14" xmlns:ns3="031dbafa-747d-482a-b4ff-d6c88b6d8a4e" targetNamespace="http://schemas.microsoft.com/office/2006/metadata/properties" ma:root="true" ma:fieldsID="6cb2c578f145b6034d3c3ea495f36b1e" ns2:_="" ns3:_="">
    <xsd:import namespace="9bfcadba-31e0-4f45-ad51-6e627fc44a14"/>
    <xsd:import namespace="031dbafa-747d-482a-b4ff-d6c88b6d8a4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fcadba-31e0-4f45-ad51-6e627fc44a1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1dbafa-747d-482a-b4ff-d6c88b6d8a4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333F1CB-191F-46D4-9270-1B6E2AC6A78A}">
  <ds:schemaRefs>
    <ds:schemaRef ds:uri="http://purl.org/dc/terms/"/>
    <ds:schemaRef ds:uri="http://schemas.openxmlformats.org/package/2006/metadata/core-properties"/>
    <ds:schemaRef ds:uri="http://purl.org/dc/elements/1.1/"/>
    <ds:schemaRef ds:uri="http://schemas.microsoft.com/office/infopath/2007/PartnerControls"/>
    <ds:schemaRef ds:uri="http://purl.org/dc/dcmitype/"/>
    <ds:schemaRef ds:uri="9bfcadba-31e0-4f45-ad51-6e627fc44a14"/>
    <ds:schemaRef ds:uri="http://schemas.microsoft.com/office/2006/documentManagement/types"/>
    <ds:schemaRef ds:uri="031dbafa-747d-482a-b4ff-d6c88b6d8a4e"/>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DE273FD3-B5EC-4FF9-A653-A05E008E64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fcadba-31e0-4f45-ad51-6e627fc44a14"/>
    <ds:schemaRef ds:uri="031dbafa-747d-482a-b4ff-d6c88b6d8a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C487CEB-695E-4F40-9F85-49C4C1A6F8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9977</TotalTime>
  <Words>846</Words>
  <Application>Microsoft Macintosh PowerPoint</Application>
  <PresentationFormat>On-screen Show (4:3)</PresentationFormat>
  <Paragraphs>78</Paragraphs>
  <Slides>11</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Arial</vt:lpstr>
      <vt:lpstr>Calibri</vt:lpstr>
      <vt:lpstr>Cubano</vt:lpstr>
      <vt:lpstr>Cubano Regular</vt:lpstr>
      <vt:lpstr>Lato</vt:lpstr>
      <vt:lpstr>Lato Black</vt:lpstr>
      <vt:lpstr>Lato Medium</vt:lpstr>
      <vt:lpstr>Lato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Blessings in a Backpack</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Blessings PR</dc:creator>
  <cp:lastModifiedBy>Emily Fern</cp:lastModifiedBy>
  <cp:revision>455</cp:revision>
  <cp:lastPrinted>2018-06-19T19:42:49Z</cp:lastPrinted>
  <dcterms:created xsi:type="dcterms:W3CDTF">2018-01-25T04:35:43Z</dcterms:created>
  <dcterms:modified xsi:type="dcterms:W3CDTF">2018-08-22T13:58:58Z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0x010100A2371D14F5C09F4A88E6A5611174C090</vt:lpwstr>
  </property>
</Properties>
</file>