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2" r:id="rId4"/>
    <p:sldId id="258" r:id="rId5"/>
    <p:sldId id="260" r:id="rId6"/>
    <p:sldId id="265" r:id="rId7"/>
    <p:sldId id="267" r:id="rId8"/>
    <p:sldId id="259" r:id="rId9"/>
    <p:sldId id="261" r:id="rId10"/>
    <p:sldId id="264" r:id="rId11"/>
    <p:sldId id="269" r:id="rId12"/>
    <p:sldId id="268" r:id="rId13"/>
    <p:sldId id="271" r:id="rId14"/>
    <p:sldId id="276" r:id="rId15"/>
    <p:sldId id="270" r:id="rId16"/>
    <p:sldId id="272" r:id="rId17"/>
    <p:sldId id="275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B1950-C3EB-C24A-B56A-9C254F4DFEC3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5468-67FB-D943-82FC-15E8F6EB0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the number of kids your feeding and the name of your city/town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95468-67FB-D943-82FC-15E8F6EB0E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the</a:t>
            </a:r>
            <a:r>
              <a:rPr lang="en-US" baseline="0" dirty="0" smtClean="0"/>
              <a:t> name of your city/town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95468-67FB-D943-82FC-15E8F6EB0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 page to represent</a:t>
            </a:r>
            <a:r>
              <a:rPr lang="en-US" baseline="0" dirty="0" smtClean="0"/>
              <a:t> the numbers and impact of your program.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95468-67FB-D943-82FC-15E8F6EB0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you</a:t>
            </a:r>
            <a:r>
              <a:rPr lang="en-US" baseline="0" dirty="0" smtClean="0"/>
              <a:t>r partnership </a:t>
            </a:r>
            <a:r>
              <a:rPr lang="en-US" baseline="0" dirty="0" err="1" smtClean="0"/>
              <a:t>opportunties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95468-67FB-D943-82FC-15E8F6EB0E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4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5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1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2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0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0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2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8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9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D7CA4-3619-8C45-95D2-10D79DB1328E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C721-8649-EF41-BF5B-CBAB0DBDC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8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hyperlink" Target="https://blessingsinabackpack.org/donate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20" Type="http://schemas.openxmlformats.org/officeDocument/2006/relationships/image" Target="../media/image36.png"/><Relationship Id="rId21" Type="http://schemas.openxmlformats.org/officeDocument/2006/relationships/image" Target="../media/image37.jpg"/><Relationship Id="rId22" Type="http://schemas.openxmlformats.org/officeDocument/2006/relationships/image" Target="../media/image2.png"/><Relationship Id="rId10" Type="http://schemas.openxmlformats.org/officeDocument/2006/relationships/image" Target="../media/image26.jpeg"/><Relationship Id="rId11" Type="http://schemas.openxmlformats.org/officeDocument/2006/relationships/image" Target="../media/image27.jpe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jp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jpeg"/><Relationship Id="rId18" Type="http://schemas.openxmlformats.org/officeDocument/2006/relationships/image" Target="../media/image34.jp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 rgb color logo taglin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34837" r="16799" b="26246"/>
          <a:stretch/>
        </p:blipFill>
        <p:spPr>
          <a:xfrm>
            <a:off x="1157127" y="1700375"/>
            <a:ext cx="6817231" cy="30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6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999087" cy="194230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How it Works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3153"/>
            <a:ext cx="3999087" cy="3439747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Raise the resources</a:t>
            </a:r>
          </a:p>
          <a:p>
            <a:pPr marL="457200" indent="-4572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Secure the food</a:t>
            </a:r>
          </a:p>
          <a:p>
            <a:pPr marL="457200" indent="-45720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ack the bags</a:t>
            </a:r>
          </a:p>
          <a:p>
            <a:pPr marL="457200" indent="-4572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Distribute the bags</a:t>
            </a:r>
          </a:p>
          <a:p>
            <a:pPr marL="457200" indent="-4572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Kids are healthy, happy, and ready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to learn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-475883"/>
            <a:ext cx="4487333" cy="67322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7932" y="-156308"/>
            <a:ext cx="4850068" cy="6259132"/>
          </a:xfrm>
          <a:prstGeom prst="rect">
            <a:avLst/>
          </a:prstGeom>
          <a:solidFill>
            <a:srgbClr val="253B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EBD853-719E-5647-9A67-24FB43185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5"/>
          <a:stretch/>
        </p:blipFill>
        <p:spPr>
          <a:xfrm>
            <a:off x="4573401" y="761999"/>
            <a:ext cx="4252383" cy="45609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8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1" y="-9435"/>
            <a:ext cx="3342284" cy="2131309"/>
          </a:xfrm>
          <a:prstGeom prst="rect">
            <a:avLst/>
          </a:prstGeom>
          <a:solidFill>
            <a:srgbClr val="9A0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30" y="3962400"/>
            <a:ext cx="3852487" cy="2157794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b="9693"/>
          <a:stretch/>
        </p:blipFill>
        <p:spPr>
          <a:xfrm>
            <a:off x="6154615" y="-152400"/>
            <a:ext cx="3385756" cy="2252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14693" r="5565" b="-14693"/>
          <a:stretch/>
        </p:blipFill>
        <p:spPr>
          <a:xfrm flipH="1">
            <a:off x="-9414" y="2071075"/>
            <a:ext cx="3057415" cy="26533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154615" y="2071074"/>
            <a:ext cx="3137816" cy="2104530"/>
          </a:xfrm>
          <a:prstGeom prst="rect">
            <a:avLst/>
          </a:prstGeom>
          <a:solidFill>
            <a:srgbClr val="4692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58613" y="4005381"/>
            <a:ext cx="3106614" cy="2097443"/>
          </a:xfrm>
          <a:prstGeom prst="rect">
            <a:avLst/>
          </a:prstGeom>
          <a:solidFill>
            <a:srgbClr val="208B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54615" y="4005381"/>
            <a:ext cx="3106614" cy="2097444"/>
          </a:xfrm>
          <a:prstGeom prst="rect">
            <a:avLst/>
          </a:prstGeom>
          <a:solidFill>
            <a:srgbClr val="D700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87577" y="410940"/>
            <a:ext cx="25739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Calibri Light"/>
              </a:rPr>
              <a:t>XXX kids in COMMUNITY fed on the weekends this school year</a:t>
            </a:r>
            <a:endParaRPr lang="en-US" sz="20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90285" y="2555805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We provided more than XXX hunger-free weekends last year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90285" y="4467378"/>
            <a:ext cx="257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Lato Medium"/>
              </a:rPr>
              <a:t>LIST SCHOOL NAME(S)</a:t>
            </a:r>
            <a:endParaRPr lang="en-US" sz="2000" dirty="0" smtClean="0">
              <a:solidFill>
                <a:srgbClr val="FFFFFF"/>
              </a:solidFill>
              <a:latin typeface="Lato Medium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478" y="4467378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It costs $XXX to feed a child every weekend </a:t>
            </a:r>
            <a:r>
              <a:rPr lang="en-US" sz="2000" dirty="0" smtClean="0">
                <a:solidFill>
                  <a:schemeClr val="bg1"/>
                </a:solidFill>
              </a:rPr>
              <a:t>this </a:t>
            </a:r>
            <a:r>
              <a:rPr lang="en-US" sz="2000" dirty="0" smtClean="0">
                <a:solidFill>
                  <a:schemeClr val="bg1"/>
                </a:solidFill>
              </a:rPr>
              <a:t>school year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5478" y="503273"/>
            <a:ext cx="25550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About Blessings in a Backpack PROGRAM NAME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ubano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1" y="2071074"/>
            <a:ext cx="3106614" cy="1934307"/>
          </a:xfrm>
          <a:prstGeom prst="rect">
            <a:avLst/>
          </a:prstGeom>
          <a:solidFill>
            <a:srgbClr val="89CE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87577" y="2537041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We send kids home on Fridays with backpacks full of nutritional food</a:t>
            </a:r>
            <a:r>
              <a:rPr lang="en-US" sz="2000" dirty="0" smtClean="0">
                <a:solidFill>
                  <a:schemeClr val="bg1"/>
                </a:solidFill>
                <a:hlinkClick r:id="rId7"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7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56308"/>
            <a:ext cx="9144000" cy="7209693"/>
          </a:xfrm>
          <a:prstGeom prst="rect">
            <a:avLst/>
          </a:prstGeom>
          <a:solidFill>
            <a:srgbClr val="9A0C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5160" y="745098"/>
            <a:ext cx="780457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cs typeface="Calibri"/>
              </a:rPr>
              <a:t>Partnership Opportunities</a:t>
            </a:r>
            <a:r>
              <a:rPr lang="en-US" sz="2400" i="1" dirty="0" smtClean="0">
                <a:solidFill>
                  <a:schemeClr val="bg1"/>
                </a:solidFill>
                <a:cs typeface="Calibri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cs typeface="Calibri"/>
              </a:rPr>
            </a:br>
            <a:endParaRPr lang="en-US" sz="2400" i="1" dirty="0" smtClean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Support the kids in our community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Cause marketing promotions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Sponsorships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Employee volunteerism with packing events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Celebrate Blessings in a Backpack’s 10</a:t>
            </a:r>
            <a:r>
              <a:rPr lang="en-US" sz="2800" baseline="30000" dirty="0" smtClean="0">
                <a:solidFill>
                  <a:schemeClr val="bg1"/>
                </a:solidFill>
                <a:cs typeface="Calibri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cs typeface="Calibri"/>
              </a:rPr>
              <a:t> birthday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And more!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cs typeface="Calibri"/>
              </a:rPr>
              <a:t>EDIT TO MEET YOUR NEEDS </a:t>
            </a:r>
            <a:endParaRPr lang="en-US" sz="2800" dirty="0" smtClean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i="1" dirty="0" smtClean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95696" y="5946521"/>
            <a:ext cx="10845800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4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56308" y="-156308"/>
            <a:ext cx="9554308" cy="7209693"/>
          </a:xfrm>
          <a:prstGeom prst="rect">
            <a:avLst/>
          </a:prstGeom>
          <a:solidFill>
            <a:srgbClr val="208B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B675DE-4C23-EB4C-8A2F-A7354D458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3" r="5145" b="18728"/>
          <a:stretch/>
        </p:blipFill>
        <p:spPr>
          <a:xfrm>
            <a:off x="-371646" y="3744368"/>
            <a:ext cx="3774210" cy="2622442"/>
          </a:xfrm>
          <a:prstGeom prst="rect">
            <a:avLst/>
          </a:prstGeom>
          <a:ln>
            <a:solidFill>
              <a:srgbClr val="59595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1" r="1935" b="22778"/>
          <a:stretch/>
        </p:blipFill>
        <p:spPr>
          <a:xfrm>
            <a:off x="-361532" y="0"/>
            <a:ext cx="3764096" cy="2061345"/>
          </a:xfrm>
          <a:prstGeom prst="rect">
            <a:avLst/>
          </a:prstGeom>
          <a:ln>
            <a:solidFill>
              <a:srgbClr val="59595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89964" y="437321"/>
            <a:ext cx="54540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cs typeface="Helvetica Neue"/>
              </a:rPr>
              <a:t>Raising Awareness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More than 35,000 people follow us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on social media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More than 23,000 e-news subscribers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Average open rate is 24 percent — above industry standards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472,400 page views</a:t>
            </a:r>
            <a:r>
              <a:rPr lang="en-US" sz="2400" baseline="30000" dirty="0" smtClean="0">
                <a:solidFill>
                  <a:schemeClr val="bg1"/>
                </a:solidFill>
              </a:rPr>
              <a:t>*</a:t>
            </a:r>
            <a:r>
              <a:rPr lang="en-US" sz="2400" dirty="0" smtClean="0">
                <a:solidFill>
                  <a:schemeClr val="bg1"/>
                </a:solidFill>
              </a:rPr>
              <a:t> on our website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Celebrity supporters include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Jennifer Garner, Justin and </a:t>
            </a:r>
            <a:r>
              <a:rPr lang="en-US" sz="2400" dirty="0" err="1" smtClean="0">
                <a:solidFill>
                  <a:schemeClr val="bg1"/>
                </a:solidFill>
              </a:rPr>
              <a:t>Chrishell</a:t>
            </a:r>
            <a:r>
              <a:rPr lang="en-US" sz="2400" dirty="0" smtClean="0">
                <a:solidFill>
                  <a:schemeClr val="bg1"/>
                </a:solidFill>
              </a:rPr>
              <a:t> Hartley, Justin Rose, Dale Earnhardt Jr., and Evan Turner</a:t>
            </a:r>
            <a:endParaRPr lang="en-US" sz="2400" i="1" dirty="0" smtClean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95696" y="5946521"/>
            <a:ext cx="10845800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441126-15E0-DA46-895A-AC9AE964FD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817" b="14524"/>
          <a:stretch/>
        </p:blipFill>
        <p:spPr>
          <a:xfrm>
            <a:off x="-361532" y="2039863"/>
            <a:ext cx="3764096" cy="1704505"/>
          </a:xfrm>
          <a:prstGeom prst="rect">
            <a:avLst/>
          </a:prstGeom>
          <a:solidFill>
            <a:schemeClr val="bg1"/>
          </a:solidFill>
          <a:ln>
            <a:solidFill>
              <a:srgbClr val="595959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041897" y="5383629"/>
            <a:ext cx="206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* During Fiscal Year 17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6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160" y="571640"/>
            <a:ext cx="780457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04040"/>
                </a:solidFill>
                <a:cs typeface="Calibri"/>
              </a:rPr>
              <a:t>Use this slide to talk about your program’s social media reach and engagement, if applicable</a:t>
            </a:r>
          </a:p>
          <a:p>
            <a:pPr algn="ctr"/>
            <a:endParaRPr lang="en-US" sz="4000" b="1" i="1" dirty="0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sz="2200" b="1" i="1" dirty="0" smtClean="0">
                <a:solidFill>
                  <a:srgbClr val="404040"/>
                </a:solidFill>
                <a:cs typeface="Calibri"/>
              </a:rPr>
              <a:t>Delete this slide if not needed.</a:t>
            </a:r>
            <a:endParaRPr lang="en-US" sz="2200" b="1" i="1" dirty="0" smtClean="0">
              <a:solidFill>
                <a:srgbClr val="404040"/>
              </a:solidFill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58614" y="0"/>
            <a:ext cx="9202613" cy="6858000"/>
          </a:xfrm>
          <a:prstGeom prst="rect">
            <a:avLst/>
          </a:prstGeom>
          <a:solidFill>
            <a:srgbClr val="89CE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67083"/>
            <a:ext cx="4732866" cy="315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28" y="-115396"/>
            <a:ext cx="4594281" cy="3181103"/>
          </a:xfrm>
          <a:prstGeom prst="rect">
            <a:avLst/>
          </a:prstGeom>
          <a:ln>
            <a:solidFill>
              <a:srgbClr val="595959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3179" y="-119251"/>
            <a:ext cx="3999087" cy="183468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Our Supporters Are . . .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23512" y="3176926"/>
            <a:ext cx="4386590" cy="46921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Health conscious &amp; nutrition savvy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Brand savvy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Expendable income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Super shopper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Active on two + social networks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Highly influential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6050" y="1163557"/>
            <a:ext cx="4386590" cy="216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Predominantly female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40’s/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GenX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middle and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 school students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Purchasing decision makers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" y="4842374"/>
            <a:ext cx="2182607" cy="1147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62" y="4543673"/>
            <a:ext cx="1581748" cy="1581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/>
          <a:stretch/>
        </p:blipFill>
        <p:spPr>
          <a:xfrm>
            <a:off x="-77330" y="1124756"/>
            <a:ext cx="2273392" cy="1561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24" y="1665333"/>
            <a:ext cx="2047949" cy="16340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7"/>
          <a:stretch/>
        </p:blipFill>
        <p:spPr>
          <a:xfrm>
            <a:off x="4441937" y="3624615"/>
            <a:ext cx="1930710" cy="1137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3903" r="12810" b="9765"/>
          <a:stretch/>
        </p:blipFill>
        <p:spPr>
          <a:xfrm>
            <a:off x="2315866" y="2916251"/>
            <a:ext cx="1582292" cy="1253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67" y="1402083"/>
            <a:ext cx="1823159" cy="8172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75" y="2567207"/>
            <a:ext cx="1398325" cy="930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3" y="3713456"/>
            <a:ext cx="1370670" cy="10096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3695"/>
          <a:stretch/>
        </p:blipFill>
        <p:spPr>
          <a:xfrm>
            <a:off x="6156169" y="2894128"/>
            <a:ext cx="1395231" cy="920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312679"/>
            <a:ext cx="764904" cy="8325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6" y="3945008"/>
            <a:ext cx="1748691" cy="9460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6" y="4462665"/>
            <a:ext cx="890722" cy="1093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77" y="4907219"/>
            <a:ext cx="1325238" cy="785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11" y="4598382"/>
            <a:ext cx="1256092" cy="8358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809237"/>
            <a:ext cx="1855643" cy="6462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0"/>
          <a:stretch/>
        </p:blipFill>
        <p:spPr>
          <a:xfrm>
            <a:off x="1673443" y="709221"/>
            <a:ext cx="2154897" cy="13952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27" y="4220455"/>
            <a:ext cx="1930710" cy="5673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3E09DD3-385D-1446-A0EF-0947CB669B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9731" y="1075199"/>
            <a:ext cx="2395411" cy="13216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35" y="2084081"/>
            <a:ext cx="1690398" cy="13559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5160" y="571640"/>
            <a:ext cx="780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04040"/>
                </a:solidFill>
                <a:cs typeface="Calibri"/>
              </a:rPr>
              <a:t>You Will Be In Good Company</a:t>
            </a:r>
            <a:endParaRPr lang="en-US" sz="2400" b="1" i="1" dirty="0" smtClean="0">
              <a:solidFill>
                <a:srgbClr val="404040"/>
              </a:solidFill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9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160" y="571640"/>
            <a:ext cx="78045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04040"/>
                </a:solidFill>
                <a:cs typeface="Calibri"/>
              </a:rPr>
              <a:t>Use this slide to list the logos </a:t>
            </a:r>
            <a:br>
              <a:rPr lang="en-US" sz="4000" b="1" dirty="0" smtClean="0">
                <a:solidFill>
                  <a:srgbClr val="404040"/>
                </a:solidFill>
                <a:cs typeface="Calibri"/>
              </a:rPr>
            </a:br>
            <a:r>
              <a:rPr lang="en-US" sz="4000" b="1" dirty="0" smtClean="0">
                <a:solidFill>
                  <a:srgbClr val="404040"/>
                </a:solidFill>
                <a:cs typeface="Calibri"/>
              </a:rPr>
              <a:t>of your program’s corporate and celebrity partners</a:t>
            </a:r>
          </a:p>
          <a:p>
            <a:pPr algn="ctr"/>
            <a:endParaRPr lang="en-US" sz="4000" b="1" i="1" dirty="0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sz="2400" b="1" i="1" dirty="0" smtClean="0">
                <a:solidFill>
                  <a:srgbClr val="404040"/>
                </a:solidFill>
                <a:cs typeface="Calibri"/>
              </a:rPr>
              <a:t>Delete this slide if not needed.</a:t>
            </a:r>
            <a:endParaRPr lang="en-US" sz="1400" b="1" i="1" dirty="0" smtClean="0">
              <a:solidFill>
                <a:srgbClr val="404040"/>
              </a:solidFill>
              <a:cs typeface="Calibri"/>
            </a:endParaRPr>
          </a:p>
          <a:p>
            <a:pPr algn="ctr"/>
            <a:endParaRPr lang="en-US" sz="2400" b="1" i="1" dirty="0" smtClean="0">
              <a:solidFill>
                <a:srgbClr val="404040"/>
              </a:solidFill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3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58613" y="-26369"/>
            <a:ext cx="3106614" cy="20974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1" y="-26368"/>
            <a:ext cx="6213228" cy="2097444"/>
          </a:xfrm>
          <a:prstGeom prst="rect">
            <a:avLst/>
          </a:prstGeom>
          <a:solidFill>
            <a:srgbClr val="9A0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58613" y="2071074"/>
            <a:ext cx="6213228" cy="1934307"/>
          </a:xfrm>
          <a:prstGeom prst="rect">
            <a:avLst/>
          </a:prstGeom>
          <a:solidFill>
            <a:srgbClr val="89CE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54615" y="2071075"/>
            <a:ext cx="3106614" cy="1934306"/>
          </a:xfrm>
          <a:prstGeom prst="rect">
            <a:avLst/>
          </a:prstGeom>
          <a:solidFill>
            <a:srgbClr val="4692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58613" y="4005381"/>
            <a:ext cx="3106614" cy="2097443"/>
          </a:xfrm>
          <a:prstGeom prst="rect">
            <a:avLst/>
          </a:prstGeom>
          <a:solidFill>
            <a:srgbClr val="D700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1" y="4005381"/>
            <a:ext cx="6213228" cy="2097444"/>
          </a:xfrm>
          <a:prstGeom prst="rect">
            <a:avLst/>
          </a:prstGeom>
          <a:solidFill>
            <a:srgbClr val="208B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87577" y="285909"/>
            <a:ext cx="56428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</a:rPr>
              <a:t>"I appreciate being able to work with a reliable partner who delivers a great product and makes a difference for our communities across the country.” 	  —</a:t>
            </a:r>
            <a:r>
              <a:rPr lang="en-US" sz="1400" dirty="0">
                <a:solidFill>
                  <a:srgbClr val="FFFFFF"/>
                </a:solidFill>
              </a:rPr>
              <a:t>Tiffany </a:t>
            </a:r>
            <a:r>
              <a:rPr lang="en-US" sz="1400" dirty="0" err="1">
                <a:solidFill>
                  <a:srgbClr val="FFFFFF"/>
                </a:solidFill>
              </a:rPr>
              <a:t>Etter</a:t>
            </a:r>
            <a:r>
              <a:rPr lang="en-US" sz="1400" dirty="0">
                <a:solidFill>
                  <a:srgbClr val="FFFFFF"/>
                </a:solidFill>
              </a:rPr>
              <a:t>, Foundation and Social Responsibility, Anthem</a:t>
            </a:r>
          </a:p>
          <a:p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9467" y="2541874"/>
            <a:ext cx="5472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</a:rPr>
              <a:t>“It makes me very happy to get Blessings in a Backpack. One time my mom cried because she was happy that we had some food now.”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56419" y="2449541"/>
            <a:ext cx="2573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The</a:t>
            </a:r>
            <a:r>
              <a:rPr lang="en-US" sz="3600" b="1" dirty="0">
                <a:solidFill>
                  <a:srgbClr val="FFFFFF"/>
                </a:solidFill>
              </a:rPr>
              <a:t/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Kids </a:t>
            </a:r>
            <a:r>
              <a:rPr lang="en-US" sz="3600" b="1" dirty="0" smtClean="0">
                <a:solidFill>
                  <a:srgbClr val="FFFFFF"/>
                </a:solidFill>
              </a:rPr>
              <a:t>Say</a:t>
            </a:r>
            <a:r>
              <a:rPr lang="en-US" sz="3600" b="1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42880" y="4361279"/>
            <a:ext cx="55267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</a:rPr>
              <a:t>“The love and generosity that this program </a:t>
            </a: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has extended to our students, families, and faculty is astonishing.”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4268946"/>
            <a:ext cx="3048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Principals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Say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01353"/>
            <a:ext cx="304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</a:t>
            </a:r>
            <a:r>
              <a:rPr lang="en-US" sz="3600" b="1" dirty="0" smtClean="0">
                <a:solidFill>
                  <a:schemeClr val="bg1"/>
                </a:solidFill>
              </a:rPr>
              <a:t>ur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Partners </a:t>
            </a:r>
            <a:r>
              <a:rPr lang="en-US" sz="3600" b="1" dirty="0" smtClean="0">
                <a:solidFill>
                  <a:schemeClr val="bg1"/>
                </a:solidFill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</a:rPr>
              <a:t>ay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5"/>
          <a:stretch/>
        </p:blipFill>
        <p:spPr>
          <a:xfrm rot="16414299">
            <a:off x="4778941" y="2530479"/>
            <a:ext cx="4509927" cy="3321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9071" y="582061"/>
            <a:ext cx="8049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Who will feed the kids this weekend?</a:t>
            </a:r>
          </a:p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hope you will! </a:t>
            </a:r>
            <a:endParaRPr lang="en-US" sz="2800" i="1" dirty="0">
              <a:solidFill>
                <a:srgbClr val="404040"/>
              </a:solidFill>
            </a:endParaRPr>
          </a:p>
          <a:p>
            <a:endParaRPr lang="en-US" sz="1400" i="1" dirty="0">
              <a:solidFill>
                <a:srgbClr val="404040"/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Contact:  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PROGRAM COORDINATOR NAME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Volunteer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Program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Coordinator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Blessings in a Backpack PROGRAM NAME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mbria"/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EMAIL@EMAIL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/>
            </a:r>
            <a:b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mbria"/>
              </a:rPr>
              <a:t>(XXX) XXX-XXXX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mbria"/>
            </a:endParaRPr>
          </a:p>
          <a:p>
            <a:endParaRPr lang="en-US" sz="2800" i="1" dirty="0">
              <a:solidFill>
                <a:srgbClr val="404040"/>
              </a:solidFill>
            </a:endParaRPr>
          </a:p>
          <a:p>
            <a:endParaRPr lang="en-US" sz="2800" i="1" dirty="0">
              <a:solidFill>
                <a:srgbClr val="404040"/>
              </a:solidFill>
            </a:endParaRP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blessingsinbackpack.org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>
              <a:solidFill>
                <a:srgbClr val="800000"/>
              </a:solidFill>
              <a:cs typeface="Cambr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420852-3281-C44E-BA2E-ED65BAF56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1" y="5339146"/>
            <a:ext cx="2986129" cy="12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6308" y="-156308"/>
            <a:ext cx="9554308" cy="7209693"/>
          </a:xfrm>
          <a:prstGeom prst="rect">
            <a:avLst/>
          </a:prstGeom>
          <a:solidFill>
            <a:srgbClr val="208B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2646" y="1033140"/>
            <a:ext cx="73840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One in six kids who relies on meals at school is without access to food at home on Saturday and Sunday. </a:t>
            </a:r>
            <a:endParaRPr lang="en-US" sz="3700" b="1" dirty="0">
              <a:solidFill>
                <a:schemeClr val="tx1">
                  <a:lumMod val="75000"/>
                  <a:lumOff val="25000"/>
                </a:schemeClr>
              </a:solidFill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95696" y="5946521"/>
            <a:ext cx="10845800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5046" y="3337913"/>
            <a:ext cx="738409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 smtClean="0">
                <a:solidFill>
                  <a:schemeClr val="bg1"/>
                </a:solidFill>
                <a:cs typeface="Helvetica Neue"/>
              </a:rPr>
              <a:t>Who will feed the kids this weekend?</a:t>
            </a:r>
            <a:endParaRPr lang="en-US" sz="3700" dirty="0">
              <a:solidFill>
                <a:schemeClr val="bg1"/>
              </a:solidFill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520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6308"/>
            <a:ext cx="9144000" cy="7209693"/>
          </a:xfrm>
          <a:prstGeom prst="rect">
            <a:avLst/>
          </a:prstGeom>
          <a:solidFill>
            <a:srgbClr val="9A0C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5160" y="745098"/>
            <a:ext cx="78045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cs typeface="Calibri"/>
              </a:rPr>
              <a:t>Blessings in a Backpack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cs typeface="Calibri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cs typeface="Calibri"/>
              </a:rPr>
            </a:br>
            <a:endParaRPr lang="en-US" sz="2400" i="1" dirty="0" smtClean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cs typeface="Calibri"/>
              </a:rPr>
              <a:t>Our mission is to mobilize 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communities, </a:t>
            </a:r>
            <a:r>
              <a:rPr lang="en-US" sz="2800" dirty="0" smtClean="0">
                <a:solidFill>
                  <a:schemeClr val="bg1"/>
                </a:solidFill>
                <a:cs typeface="Calibri"/>
              </a:rPr>
              <a:t>individuals, and 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resources to provide food on the weekends for elementary </a:t>
            </a:r>
            <a:r>
              <a:rPr lang="en-US" sz="2800" dirty="0" smtClean="0">
                <a:solidFill>
                  <a:schemeClr val="bg1"/>
                </a:solidFill>
                <a:cs typeface="Calibri"/>
              </a:rPr>
              <a:t>school 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children across America who might otherwise go hungry</a:t>
            </a:r>
            <a:r>
              <a:rPr lang="en-US" sz="2800" dirty="0" smtClean="0">
                <a:solidFill>
                  <a:schemeClr val="bg1"/>
                </a:solidFill>
                <a:cs typeface="Calibri"/>
              </a:rPr>
              <a:t>.</a:t>
            </a:r>
          </a:p>
          <a:p>
            <a:pPr algn="ctr"/>
            <a:endParaRPr lang="en-US" sz="2400" i="1" dirty="0" smtClean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95696" y="5946521"/>
            <a:ext cx="10845800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614" y="0"/>
            <a:ext cx="9202613" cy="6858000"/>
          </a:xfrm>
          <a:prstGeom prst="rect">
            <a:avLst/>
          </a:prstGeom>
          <a:solidFill>
            <a:srgbClr val="89CE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Our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Grassroots, volunteer-based organization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Founded in 2005 in Louisville, Ky.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501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©3 incorporated in 2008</a:t>
            </a:r>
          </a:p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People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Magazine‘s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harity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ear in 2012</a:t>
            </a:r>
          </a:p>
          <a:p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Charity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Navigator 4-star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rating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GuideStar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Platinum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participant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95696" y="5946521"/>
            <a:ext cx="10845800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1" y="-9435"/>
            <a:ext cx="3342284" cy="2131309"/>
          </a:xfrm>
          <a:prstGeom prst="rect">
            <a:avLst/>
          </a:prstGeom>
          <a:solidFill>
            <a:srgbClr val="9A0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8291" r="30973" b="16445"/>
          <a:stretch/>
        </p:blipFill>
        <p:spPr>
          <a:xfrm flipH="1">
            <a:off x="6154614" y="-9435"/>
            <a:ext cx="3151138" cy="21550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13" y="2071074"/>
            <a:ext cx="3106614" cy="20726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48001" y="2071074"/>
            <a:ext cx="3106614" cy="1934307"/>
          </a:xfrm>
          <a:prstGeom prst="rect">
            <a:avLst/>
          </a:prstGeom>
          <a:solidFill>
            <a:srgbClr val="89CE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54615" y="2071075"/>
            <a:ext cx="3106614" cy="1934306"/>
          </a:xfrm>
          <a:prstGeom prst="rect">
            <a:avLst/>
          </a:prstGeom>
          <a:solidFill>
            <a:srgbClr val="4692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58613" y="4005381"/>
            <a:ext cx="3106614" cy="2097443"/>
          </a:xfrm>
          <a:prstGeom prst="rect">
            <a:avLst/>
          </a:prstGeom>
          <a:solidFill>
            <a:srgbClr val="208B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54615" y="4005381"/>
            <a:ext cx="3106614" cy="2097444"/>
          </a:xfrm>
          <a:prstGeom prst="rect">
            <a:avLst/>
          </a:prstGeom>
          <a:solidFill>
            <a:srgbClr val="D700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87577" y="626180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 Light"/>
              </a:rPr>
              <a:t>87,300 </a:t>
            </a:r>
            <a:r>
              <a:rPr lang="en-US" sz="2000" dirty="0" smtClean="0">
                <a:solidFill>
                  <a:schemeClr val="bg1"/>
                </a:solidFill>
                <a:cs typeface="Calibri Light"/>
              </a:rPr>
              <a:t>kids fed </a:t>
            </a:r>
            <a:br>
              <a:rPr lang="en-US" sz="2000" dirty="0" smtClean="0">
                <a:solidFill>
                  <a:schemeClr val="bg1"/>
                </a:solidFill>
                <a:cs typeface="Calibri Light"/>
              </a:rPr>
            </a:br>
            <a:r>
              <a:rPr lang="en-US" sz="2000" dirty="0" smtClean="0">
                <a:solidFill>
                  <a:schemeClr val="bg1"/>
                </a:solidFill>
                <a:cs typeface="Calibri Light"/>
              </a:rPr>
              <a:t>on the weekends </a:t>
            </a:r>
            <a:br>
              <a:rPr lang="en-US" sz="2000" dirty="0" smtClean="0">
                <a:solidFill>
                  <a:schemeClr val="bg1"/>
                </a:solidFill>
                <a:cs typeface="Calibri Light"/>
              </a:rPr>
            </a:br>
            <a:r>
              <a:rPr lang="en-US" sz="2000" dirty="0" smtClean="0">
                <a:solidFill>
                  <a:schemeClr val="bg1"/>
                </a:solidFill>
                <a:cs typeface="Calibri Light"/>
              </a:rPr>
              <a:t>this school year</a:t>
            </a:r>
            <a:endParaRPr lang="en-US" sz="20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87577" y="2537041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More than 3 </a:t>
            </a:r>
            <a:r>
              <a:rPr lang="en-US" sz="2000" dirty="0">
                <a:solidFill>
                  <a:schemeClr val="bg1"/>
                </a:solidFill>
              </a:rPr>
              <a:t>million </a:t>
            </a:r>
            <a:r>
              <a:rPr lang="en-US" sz="2000" dirty="0" smtClean="0">
                <a:solidFill>
                  <a:schemeClr val="bg1"/>
                </a:solidFill>
              </a:rPr>
              <a:t>hunger</a:t>
            </a:r>
            <a:r>
              <a:rPr lang="en-US" sz="2000" dirty="0">
                <a:solidFill>
                  <a:schemeClr val="bg1"/>
                </a:solidFill>
              </a:rPr>
              <a:t>-free </a:t>
            </a:r>
            <a:r>
              <a:rPr lang="en-US" sz="2000" dirty="0" smtClean="0">
                <a:solidFill>
                  <a:schemeClr val="bg1"/>
                </a:solidFill>
              </a:rPr>
              <a:t>weekends </a:t>
            </a:r>
            <a:r>
              <a:rPr lang="en-US" sz="2000" dirty="0" smtClean="0">
                <a:solidFill>
                  <a:schemeClr val="bg1"/>
                </a:solidFill>
              </a:rPr>
              <a:t>provided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90285" y="2537041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More than 1,000 program sites across the country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90285" y="4510426"/>
            <a:ext cx="257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We have programs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in 45 </a:t>
            </a:r>
            <a:r>
              <a:rPr lang="en-US" sz="2000" dirty="0">
                <a:solidFill>
                  <a:schemeClr val="bg1"/>
                </a:solidFill>
              </a:rPr>
              <a:t>states and </a:t>
            </a:r>
            <a:r>
              <a:rPr lang="en-US" sz="2000" dirty="0" smtClean="0">
                <a:solidFill>
                  <a:schemeClr val="bg1"/>
                </a:solidFill>
              </a:rPr>
              <a:t>Washington, </a:t>
            </a:r>
            <a:r>
              <a:rPr lang="en-US" sz="2000" dirty="0">
                <a:solidFill>
                  <a:schemeClr val="bg1"/>
                </a:solidFill>
              </a:rPr>
              <a:t>D.C.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5478" y="4664314"/>
            <a:ext cx="257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16,000 + </a:t>
            </a:r>
            <a:r>
              <a:rPr lang="en-US" sz="2000" dirty="0" smtClean="0">
                <a:solidFill>
                  <a:schemeClr val="bg1"/>
                </a:solidFill>
              </a:rPr>
              <a:t>volunteers nationwide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5478" y="718513"/>
            <a:ext cx="255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2017-2018 Year </a:t>
            </a:r>
            <a:b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</a:b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by the Numbers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ubano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448" r="14971" b="4161"/>
          <a:stretch/>
        </p:blipFill>
        <p:spPr>
          <a:xfrm>
            <a:off x="3048001" y="4005381"/>
            <a:ext cx="3106614" cy="194114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6308" y="-156308"/>
            <a:ext cx="9554308" cy="7209693"/>
          </a:xfrm>
          <a:prstGeom prst="rect">
            <a:avLst/>
          </a:prstGeom>
          <a:solidFill>
            <a:srgbClr val="4692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8395" y="616939"/>
            <a:ext cx="8446478" cy="576465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Calibri"/>
              </a:rPr>
              <a:t>We asked the kids and their teachers to share with us the impact of taking home food on the weekends. And the math is simple. 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cs typeface="Calibri"/>
              </a:rPr>
              <a:t>Kid + Food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cs typeface="Calibri"/>
              </a:rPr>
              <a:t>+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cs typeface="Calibri"/>
              </a:rPr>
              <a:t>B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cs typeface="Calibri"/>
              </a:rPr>
              <a:t>ackpack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cs typeface="Calibri"/>
              </a:rPr>
              <a:t>= </a:t>
            </a:r>
          </a:p>
          <a:p>
            <a:pPr algn="ctr"/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cs typeface="Calibri"/>
              </a:rPr>
              <a:t>Happy, 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cs typeface="Calibri"/>
              </a:rPr>
              <a:t>Healthy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cs typeface="Calibri"/>
              </a:rPr>
              <a:t>K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cs typeface="Calibri"/>
              </a:rPr>
              <a:t>ids</a:t>
            </a:r>
            <a:endParaRPr lang="en-US" sz="4400" b="1" dirty="0" smtClean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/>
            <a:endParaRPr lang="en-US" sz="4400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78% of kids feel cared for by their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community.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71% of kids feel that Blessings in a Backpack is helping their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family.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60% of kids have fewer behavioral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issues.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59% of kids find it easier to learn at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school. 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4400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6308" y="-156308"/>
            <a:ext cx="9554308" cy="72096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607" y="614810"/>
            <a:ext cx="78979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</a:rPr>
              <a:t>Ugly </a:t>
            </a: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US" sz="3600" b="1" dirty="0" smtClean="0">
                <a:solidFill>
                  <a:schemeClr val="bg1"/>
                </a:solidFill>
              </a:rPr>
              <a:t>ruth </a:t>
            </a:r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3600" b="1" dirty="0" smtClean="0">
                <a:solidFill>
                  <a:schemeClr val="bg1"/>
                </a:solidFill>
              </a:rPr>
              <a:t>bout </a:t>
            </a:r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hildhood </a:t>
            </a:r>
            <a:r>
              <a:rPr lang="en-US" sz="3600" b="1" dirty="0">
                <a:solidFill>
                  <a:schemeClr val="bg1"/>
                </a:solidFill>
              </a:rPr>
              <a:t>H</a:t>
            </a:r>
            <a:r>
              <a:rPr lang="en-US" sz="3600" b="1" dirty="0" smtClean="0">
                <a:solidFill>
                  <a:schemeClr val="bg1"/>
                </a:solidFill>
              </a:rPr>
              <a:t>unger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b="1" i="1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41741">
            <a:off x="562242" y="1672107"/>
            <a:ext cx="48016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Young people who grow up hungry are less likely to graduate high school. </a:t>
            </a:r>
            <a:b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—National Commission on Hunger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543" y="24993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  <a:latin typeface="Calibri"/>
                <a:cs typeface="Calibri"/>
              </a:rPr>
              <a:t>Undernourisched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children don’t learn as 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fast</a:t>
            </a:r>
            <a:b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or as well as nourished children.</a:t>
            </a:r>
            <a:b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 —National Institute of Health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794" y="4833857"/>
            <a:ext cx="70851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Lack of healthy food can impair a child’s performance in school. </a:t>
            </a:r>
            <a:b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—Harvard School Breakfast Research Summary</a:t>
            </a:r>
          </a:p>
        </p:txBody>
      </p:sp>
      <p:sp>
        <p:nvSpPr>
          <p:cNvPr id="9" name="Rectangle 8"/>
          <p:cNvSpPr/>
          <p:nvPr/>
        </p:nvSpPr>
        <p:spPr>
          <a:xfrm rot="153717">
            <a:off x="733179" y="3458016"/>
            <a:ext cx="53766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Children who struggle with hunger are sick more, recover slowly, and are hospitalized more frequently. 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400" dirty="0" smtClean="0">
                <a:solidFill>
                  <a:schemeClr val="bg1"/>
                </a:solidFill>
                <a:latin typeface="Calibri"/>
                <a:cs typeface="Calibri"/>
              </a:rPr>
              <a:t>—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Children’s Health Watch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37" y="6067919"/>
            <a:ext cx="1667419" cy="7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6308" y="-156308"/>
            <a:ext cx="9554308" cy="7209693"/>
          </a:xfrm>
          <a:prstGeom prst="rect">
            <a:avLst/>
          </a:prstGeom>
          <a:solidFill>
            <a:srgbClr val="4692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999087" cy="433144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#### of kids in COMMUNITY live </a:t>
            </a:r>
            <a:b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in food insecure homes</a:t>
            </a:r>
            <a:b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2036"/>
            <a:ext cx="3999087" cy="10680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Who will feed the kids this weekend?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-475883"/>
            <a:ext cx="4487333" cy="6732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7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/>
          <a:stretch/>
        </p:blipFill>
        <p:spPr>
          <a:xfrm>
            <a:off x="-387504" y="-47121"/>
            <a:ext cx="8434255" cy="6903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2408" y="279736"/>
            <a:ext cx="5971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cs typeface="Helvetica Neue"/>
              </a:rPr>
              <a:t>YOU WILL!</a:t>
            </a:r>
            <a:endParaRPr lang="en-US" sz="11000" i="1" dirty="0">
              <a:solidFill>
                <a:srgbClr val="FF0000"/>
              </a:solidFill>
              <a:latin typeface="Lato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1835" y="1913240"/>
            <a:ext cx="37761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We need your support to make </a:t>
            </a:r>
            <a:r>
              <a:rPr lang="en-US" sz="2000" dirty="0" smtClean="0"/>
              <a:t>hunger</a:t>
            </a:r>
            <a:r>
              <a:rPr lang="en-US" sz="2000" dirty="0"/>
              <a:t>-free weekends possible for </a:t>
            </a:r>
            <a:r>
              <a:rPr lang="en-US" sz="2000" dirty="0" smtClean="0"/>
              <a:t>the kids </a:t>
            </a:r>
            <a:r>
              <a:rPr lang="en-US" sz="2000" dirty="0"/>
              <a:t>in </a:t>
            </a:r>
            <a:r>
              <a:rPr lang="en-US" sz="2000" dirty="0" smtClean="0"/>
              <a:t>COMMUNITY</a:t>
            </a:r>
            <a:r>
              <a:rPr lang="en-US" sz="2000" dirty="0" smtClean="0"/>
              <a:t>!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-186268" y="5946521"/>
            <a:ext cx="9447497" cy="1113692"/>
          </a:xfrm>
          <a:prstGeom prst="rect">
            <a:avLst/>
          </a:prstGeom>
          <a:solidFill>
            <a:srgbClr val="E096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5" y="6073241"/>
            <a:ext cx="1714963" cy="6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5729</TotalTime>
  <Words>595</Words>
  <Application>Microsoft Macintosh PowerPoint</Application>
  <PresentationFormat>On-screen Show (4:3)</PresentationFormat>
  <Paragraphs>106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Our History</vt:lpstr>
      <vt:lpstr>PowerPoint Presentation</vt:lpstr>
      <vt:lpstr>PowerPoint Presentation</vt:lpstr>
      <vt:lpstr>PowerPoint Presentation</vt:lpstr>
      <vt:lpstr>#### of kids in COMMUNITY live  in food insecure homes </vt:lpstr>
      <vt:lpstr>PowerPoint Presentation</vt:lpstr>
      <vt:lpstr>How it Works</vt:lpstr>
      <vt:lpstr>PowerPoint Presentation</vt:lpstr>
      <vt:lpstr>PowerPoint Presentation</vt:lpstr>
      <vt:lpstr>PowerPoint Presentation</vt:lpstr>
      <vt:lpstr>PowerPoint Presentation</vt:lpstr>
      <vt:lpstr>Our Supporters Are . . .</vt:lpstr>
      <vt:lpstr>PowerPoint Presentation</vt:lpstr>
      <vt:lpstr>PowerPoint Presentation</vt:lpstr>
      <vt:lpstr>PowerPoint Presentation</vt:lpstr>
      <vt:lpstr>PowerPoint Presentation</vt:lpstr>
    </vt:vector>
  </TitlesOfParts>
  <Company>Blessings in a Backpack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Blessings PR</dc:creator>
  <cp:lastModifiedBy>Blessings PR</cp:lastModifiedBy>
  <cp:revision>25</cp:revision>
  <dcterms:created xsi:type="dcterms:W3CDTF">2018-12-06T18:24:58Z</dcterms:created>
  <dcterms:modified xsi:type="dcterms:W3CDTF">2018-12-10T17:54:55Z</dcterms:modified>
</cp:coreProperties>
</file>